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0"/>
  </p:notesMasterIdLst>
  <p:sldIdLst>
    <p:sldId id="256" r:id="rId2"/>
    <p:sldId id="257" r:id="rId3"/>
    <p:sldId id="263" r:id="rId4"/>
    <p:sldId id="270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8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65" r:id="rId24"/>
    <p:sldId id="266" r:id="rId25"/>
    <p:sldId id="267" r:id="rId26"/>
    <p:sldId id="268" r:id="rId27"/>
    <p:sldId id="291" r:id="rId28"/>
    <p:sldId id="26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52-479A-AC9D-2400BDE9ADF2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52-479A-AC9D-2400BDE9ADF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52-479A-AC9D-2400BDE9A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78-4C96-AFEC-C043E1EDA37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78-4C96-AFEC-C043E1EDA37A}"/>
              </c:ext>
            </c:extLst>
          </c:dPt>
          <c:val>
            <c:numRef>
              <c:f>Sheet1!$G$7:$H$7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78-4C96-AFEC-C043E1EDA3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52-4788-A114-9BEADA64E9DE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accent4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52-4788-A114-9BEADA64E9DE}"/>
              </c:ext>
            </c:extLst>
          </c:dPt>
          <c:val>
            <c:numRef>
              <c:f>Sheet1!$G$7:$H$7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52-4788-A114-9BEADA64E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EA18D-D307-4E60-ADD1-75D4F7E282F3}" type="datetimeFigureOut">
              <a:rPr lang="en-IN" smtClean="0"/>
              <a:t>04-07-2022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AA144-2BC4-4040-9689-25B37AB95D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035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7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1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12/17/20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900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7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2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8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2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30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4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7/4/2022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739816" y="6356454"/>
            <a:ext cx="4114495" cy="365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rot="10800000" flipH="1" flipV="1">
            <a:off x="-4680" y="0"/>
            <a:ext cx="11097863" cy="803520"/>
          </a:xfrm>
          <a:prstGeom prst="rect">
            <a:avLst/>
          </a:prstGeom>
          <a:solidFill>
            <a:srgbClr val="CDB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49" dirty="0"/>
          </a:p>
        </p:txBody>
      </p:sp>
      <p:sp>
        <p:nvSpPr>
          <p:cNvPr id="16" name="Rectangle 15"/>
          <p:cNvSpPr/>
          <p:nvPr userDrawn="1"/>
        </p:nvSpPr>
        <p:spPr>
          <a:xfrm rot="10800000" flipH="1" flipV="1">
            <a:off x="10377871" y="-2610"/>
            <a:ext cx="1825822" cy="8035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49" dirty="0">
              <a:solidFill>
                <a:schemeClr val="bg1"/>
              </a:solidFill>
            </a:endParaRPr>
          </a:p>
        </p:txBody>
      </p:sp>
      <p:pic>
        <p:nvPicPr>
          <p:cNvPr id="17" name="Picture 16" descr="RSWM White logo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0503810" y="10128"/>
            <a:ext cx="1560968" cy="77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3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iming>
    <p:tnLst>
      <p:par>
        <p:cTn id="1" dur="indefinite" restart="never" nodeType="tmRoot"/>
      </p:par>
    </p:tnLst>
  </p:timing>
  <p:txStyles>
    <p:titleStyle>
      <a:lvl1pPr algn="ctr" defTabSz="1244041" rtl="0" eaLnBrk="1" latinLnBrk="0" hangingPunct="1">
        <a:spcBef>
          <a:spcPct val="0"/>
        </a:spcBef>
        <a:buNone/>
        <a:defRPr sz="5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6516" indent="-466516" algn="l" defTabSz="1244041" rtl="0" eaLnBrk="1" latinLnBrk="0" hangingPunct="1">
        <a:spcBef>
          <a:spcPct val="20000"/>
        </a:spcBef>
        <a:buFont typeface="Arial" pitchFamily="34" charset="0"/>
        <a:buChar char="•"/>
        <a:defRPr sz="4354" kern="1200">
          <a:solidFill>
            <a:schemeClr val="tx1"/>
          </a:solidFill>
          <a:latin typeface="+mn-lt"/>
          <a:ea typeface="+mn-ea"/>
          <a:cs typeface="+mn-cs"/>
        </a:defRPr>
      </a:lvl1pPr>
      <a:lvl2pPr marL="1010783" indent="-388763" algn="l" defTabSz="1244041" rtl="0" eaLnBrk="1" latinLnBrk="0" hangingPunct="1">
        <a:spcBef>
          <a:spcPct val="20000"/>
        </a:spcBef>
        <a:buFont typeface="Arial" pitchFamily="34" charset="0"/>
        <a:buChar char="–"/>
        <a:defRPr sz="3810" kern="1200">
          <a:solidFill>
            <a:schemeClr val="tx1"/>
          </a:solidFill>
          <a:latin typeface="+mn-lt"/>
          <a:ea typeface="+mn-ea"/>
          <a:cs typeface="+mn-cs"/>
        </a:defRPr>
      </a:lvl2pPr>
      <a:lvl3pPr marL="1555050" indent="-311009" algn="l" defTabSz="1244041" rtl="0" eaLnBrk="1" latinLnBrk="0" hangingPunct="1">
        <a:spcBef>
          <a:spcPct val="20000"/>
        </a:spcBef>
        <a:buFont typeface="Arial" pitchFamily="34" charset="0"/>
        <a:buChar char="•"/>
        <a:defRPr sz="3265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9" indent="-311009" algn="l" defTabSz="1244041" rtl="0" eaLnBrk="1" latinLnBrk="0" hangingPunct="1">
        <a:spcBef>
          <a:spcPct val="20000"/>
        </a:spcBef>
        <a:buFont typeface="Arial" pitchFamily="34" charset="0"/>
        <a:buChar char="–"/>
        <a:defRPr sz="2721" kern="1200">
          <a:solidFill>
            <a:schemeClr val="tx1"/>
          </a:solidFill>
          <a:latin typeface="+mn-lt"/>
          <a:ea typeface="+mn-ea"/>
          <a:cs typeface="+mn-cs"/>
        </a:defRPr>
      </a:lvl4pPr>
      <a:lvl5pPr marL="2799089" indent="-311009" algn="l" defTabSz="1244041" rtl="0" eaLnBrk="1" latinLnBrk="0" hangingPunct="1">
        <a:spcBef>
          <a:spcPct val="20000"/>
        </a:spcBef>
        <a:buFont typeface="Arial" pitchFamily="34" charset="0"/>
        <a:buChar char="»"/>
        <a:defRPr sz="2721" kern="1200">
          <a:solidFill>
            <a:schemeClr val="tx1"/>
          </a:solidFill>
          <a:latin typeface="+mn-lt"/>
          <a:ea typeface="+mn-ea"/>
          <a:cs typeface="+mn-cs"/>
        </a:defRPr>
      </a:lvl5pPr>
      <a:lvl6pPr marL="3421108" indent="-311009" algn="l" defTabSz="1244041" rtl="0" eaLnBrk="1" latinLnBrk="0" hangingPunct="1">
        <a:spcBef>
          <a:spcPct val="20000"/>
        </a:spcBef>
        <a:buFont typeface="Arial" pitchFamily="34" charset="0"/>
        <a:buChar char="•"/>
        <a:defRPr sz="2721" kern="1200">
          <a:solidFill>
            <a:schemeClr val="tx1"/>
          </a:solidFill>
          <a:latin typeface="+mn-lt"/>
          <a:ea typeface="+mn-ea"/>
          <a:cs typeface="+mn-cs"/>
        </a:defRPr>
      </a:lvl6pPr>
      <a:lvl7pPr marL="4043129" indent="-311009" algn="l" defTabSz="1244041" rtl="0" eaLnBrk="1" latinLnBrk="0" hangingPunct="1">
        <a:spcBef>
          <a:spcPct val="20000"/>
        </a:spcBef>
        <a:buFont typeface="Arial" pitchFamily="34" charset="0"/>
        <a:buChar char="•"/>
        <a:defRPr sz="2721" kern="1200">
          <a:solidFill>
            <a:schemeClr val="tx1"/>
          </a:solidFill>
          <a:latin typeface="+mn-lt"/>
          <a:ea typeface="+mn-ea"/>
          <a:cs typeface="+mn-cs"/>
        </a:defRPr>
      </a:lvl7pPr>
      <a:lvl8pPr marL="4665149" indent="-311009" algn="l" defTabSz="1244041" rtl="0" eaLnBrk="1" latinLnBrk="0" hangingPunct="1">
        <a:spcBef>
          <a:spcPct val="20000"/>
        </a:spcBef>
        <a:buFont typeface="Arial" pitchFamily="34" charset="0"/>
        <a:buChar char="•"/>
        <a:defRPr sz="2721" kern="1200">
          <a:solidFill>
            <a:schemeClr val="tx1"/>
          </a:solidFill>
          <a:latin typeface="+mn-lt"/>
          <a:ea typeface="+mn-ea"/>
          <a:cs typeface="+mn-cs"/>
        </a:defRPr>
      </a:lvl8pPr>
      <a:lvl9pPr marL="5287168" indent="-311009" algn="l" defTabSz="1244041" rtl="0" eaLnBrk="1" latinLnBrk="0" hangingPunct="1">
        <a:spcBef>
          <a:spcPct val="20000"/>
        </a:spcBef>
        <a:buFont typeface="Arial" pitchFamily="34" charset="0"/>
        <a:buChar char="•"/>
        <a:defRPr sz="27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44041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1pPr>
      <a:lvl2pPr marL="622020" algn="l" defTabSz="1244041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2pPr>
      <a:lvl3pPr marL="1244041" algn="l" defTabSz="1244041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3pPr>
      <a:lvl4pPr marL="1866060" algn="l" defTabSz="1244041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4pPr>
      <a:lvl5pPr marL="2488080" algn="l" defTabSz="1244041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5pPr>
      <a:lvl6pPr marL="3110099" algn="l" defTabSz="1244041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6pPr>
      <a:lvl7pPr marL="3732119" algn="l" defTabSz="1244041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7pPr>
      <a:lvl8pPr marL="4354138" algn="l" defTabSz="1244041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8pPr>
      <a:lvl9pPr marL="4976158" algn="l" defTabSz="1244041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40.xml"/><Relationship Id="rId7" Type="http://schemas.openxmlformats.org/officeDocument/2006/relationships/image" Target="../media/image18.wmf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23.wmf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image" Target="../media/image6.gif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5.w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9.wmf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8.wmf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image" Target="../media/image16.wmf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01858"/>
            <a:ext cx="5980468" cy="6056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80469" y="801858"/>
            <a:ext cx="6211531" cy="6056141"/>
          </a:xfrm>
          <a:prstGeom prst="rect">
            <a:avLst/>
          </a:prstGeom>
          <a:solidFill>
            <a:srgbClr val="FFFF00">
              <a:alpha val="35000"/>
            </a:srgbClr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5980469" y="2582594"/>
            <a:ext cx="60224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Cyber Security </a:t>
            </a:r>
          </a:p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Awareness Program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82115" y="5647913"/>
            <a:ext cx="3004477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RSWM-KGM</a:t>
            </a:r>
          </a:p>
          <a:p>
            <a:r>
              <a:rPr lang="en-US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Pawan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Kumar 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Jain</a:t>
            </a:r>
          </a:p>
          <a:p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Date:04-07-2022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625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7D7509-D6FC-9647-B5BF-BBF37B5A6DC4}"/>
              </a:ext>
            </a:extLst>
          </p:cNvPr>
          <p:cNvSpPr/>
          <p:nvPr/>
        </p:nvSpPr>
        <p:spPr>
          <a:xfrm>
            <a:off x="4093696" y="928468"/>
            <a:ext cx="7985760" cy="592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just">
              <a:spcAft>
                <a:spcPts val="120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01858"/>
            <a:ext cx="3603812" cy="605614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3938179" y="842964"/>
            <a:ext cx="74687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cs typeface="Century"/>
              </a:rPr>
              <a:t>Social engineering </a:t>
            </a:r>
            <a:r>
              <a:rPr lang="en-US" sz="2400" dirty="0">
                <a:cs typeface="Century"/>
              </a:rPr>
              <a:t>manipulates people into performing actions or divulging confidential information. Similar to a confidence trick or simple fraud, the term applies to the use of deception to gain information, commit fraud, or access computer systems.</a:t>
            </a: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2343" y="2547766"/>
            <a:ext cx="36110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cs typeface="Century Gothic"/>
              </a:rPr>
              <a:t>Social Engineering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544" y="5063351"/>
            <a:ext cx="20447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944" y="4682351"/>
            <a:ext cx="1295400" cy="193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38744" y="3005951"/>
            <a:ext cx="1600200" cy="1600200"/>
          </a:xfrm>
          <a:prstGeom prst="wedgeRoundRectCallout">
            <a:avLst>
              <a:gd name="adj1" fmla="val -18359"/>
              <a:gd name="adj2" fmla="val 65307"/>
              <a:gd name="adj3" fmla="val 16667"/>
            </a:avLst>
          </a:prstGeom>
          <a:solidFill>
            <a:srgbClr val="60597B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dirty="0">
                <a:solidFill>
                  <a:srgbClr val="FFFFFF"/>
                </a:solidFill>
                <a:latin typeface="Century"/>
                <a:cs typeface="Century"/>
              </a:rPr>
              <a:t>Phone Call: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FFFFFF"/>
                </a:solidFill>
                <a:latin typeface="Century"/>
                <a:cs typeface="Century"/>
              </a:rPr>
              <a:t>This is John, the System </a:t>
            </a:r>
            <a:r>
              <a:rPr lang="en-US" sz="1400" dirty="0" smtClean="0">
                <a:solidFill>
                  <a:srgbClr val="FFFFFF"/>
                </a:solidFill>
                <a:latin typeface="Century"/>
                <a:cs typeface="Century"/>
              </a:rPr>
              <a:t>Administrator.  </a:t>
            </a:r>
            <a:r>
              <a:rPr lang="en-US" sz="1400" dirty="0">
                <a:solidFill>
                  <a:srgbClr val="FFFFFF"/>
                </a:solidFill>
                <a:latin typeface="Century"/>
                <a:cs typeface="Century"/>
              </a:rPr>
              <a:t>What is your password?</a:t>
            </a: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58344" y="2472551"/>
            <a:ext cx="2057400" cy="1331913"/>
          </a:xfrm>
          <a:prstGeom prst="rect">
            <a:avLst/>
          </a:prstGeom>
          <a:solidFill>
            <a:srgbClr val="D22AEE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>
                <a:solidFill>
                  <a:srgbClr val="FFFFFF"/>
                </a:solidFill>
                <a:latin typeface="Century"/>
                <a:cs typeface="Century"/>
              </a:rPr>
              <a:t>Email: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FFFFFF"/>
                </a:solidFill>
                <a:latin typeface="Century"/>
                <a:cs typeface="Century"/>
              </a:rPr>
              <a:t>ABC Bank has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FFFFFF"/>
                </a:solidFill>
                <a:latin typeface="Century"/>
                <a:cs typeface="Century"/>
              </a:rPr>
              <a:t>noticed a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FFFFFF"/>
                </a:solidFill>
                <a:latin typeface="Century"/>
                <a:cs typeface="Century"/>
              </a:rPr>
              <a:t>problem with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FFFFFF"/>
                </a:solidFill>
                <a:latin typeface="Century"/>
                <a:cs typeface="Century"/>
              </a:rPr>
              <a:t>your account…</a:t>
            </a:r>
          </a:p>
        </p:txBody>
      </p:sp>
      <p:sp>
        <p:nvSpPr>
          <p:cNvPr id="13" name="AutoShap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19944" y="3386951"/>
            <a:ext cx="1752600" cy="1371600"/>
          </a:xfrm>
          <a:prstGeom prst="wedgeRoundRectCallout">
            <a:avLst>
              <a:gd name="adj1" fmla="val -3713"/>
              <a:gd name="adj2" fmla="val 79444"/>
              <a:gd name="adj3" fmla="val 16667"/>
            </a:avLst>
          </a:prstGeom>
          <a:solidFill>
            <a:srgbClr val="6666FF"/>
          </a:solidFill>
          <a:ln w="9360">
            <a:solidFill>
              <a:srgbClr val="9933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>
                <a:solidFill>
                  <a:srgbClr val="FFFFFF"/>
                </a:solidFill>
                <a:latin typeface="Century"/>
                <a:cs typeface="Century"/>
              </a:rPr>
              <a:t>In Person: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FFFFFF"/>
                </a:solidFill>
                <a:latin typeface="Century"/>
                <a:cs typeface="Century"/>
              </a:rPr>
              <a:t>What ethnicity are you?  Your </a:t>
            </a:r>
            <a:r>
              <a:rPr lang="en-US" sz="1600" dirty="0" smtClean="0">
                <a:solidFill>
                  <a:srgbClr val="FFFFFF"/>
                </a:solidFill>
                <a:latin typeface="Century"/>
                <a:cs typeface="Century"/>
              </a:rPr>
              <a:t>mother’s </a:t>
            </a:r>
            <a:r>
              <a:rPr lang="en-US" sz="1600" dirty="0">
                <a:solidFill>
                  <a:srgbClr val="FFFFFF"/>
                </a:solidFill>
                <a:latin typeface="Century"/>
                <a:cs typeface="Century"/>
              </a:rPr>
              <a:t>maiden name?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344" y="4534714"/>
            <a:ext cx="2357437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" name="AutoShap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824944" y="4529951"/>
            <a:ext cx="1371600" cy="1447800"/>
          </a:xfrm>
          <a:prstGeom prst="wedgeRoundRectCallout">
            <a:avLst>
              <a:gd name="adj1" fmla="val 67940"/>
              <a:gd name="adj2" fmla="val -18227"/>
              <a:gd name="adj3" fmla="val 16667"/>
            </a:avLst>
          </a:prstGeom>
          <a:solidFill>
            <a:srgbClr val="CC99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FFFFFF"/>
                </a:solidFill>
                <a:latin typeface="Century"/>
                <a:cs typeface="Century"/>
              </a:rPr>
              <a:t>and have some </a:t>
            </a:r>
            <a:r>
              <a:rPr lang="en-US" sz="1600" dirty="0" smtClean="0">
                <a:solidFill>
                  <a:srgbClr val="FFFFFF"/>
                </a:solidFill>
                <a:latin typeface="Century"/>
                <a:cs typeface="Century"/>
              </a:rPr>
              <a:t>lovely software patches!</a:t>
            </a:r>
            <a:endParaRPr lang="en-US" sz="1600" dirty="0">
              <a:solidFill>
                <a:srgbClr val="FFFFFF"/>
              </a:solidFill>
              <a:latin typeface="Century"/>
              <a:cs typeface="Century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187144" y="3920351"/>
            <a:ext cx="1447800" cy="1219200"/>
          </a:xfrm>
          <a:prstGeom prst="wedgeRoundRectCallout">
            <a:avLst>
              <a:gd name="adj1" fmla="val -71284"/>
              <a:gd name="adj2" fmla="val 36145"/>
              <a:gd name="adj3" fmla="val 16667"/>
            </a:avLst>
          </a:prstGeom>
          <a:solidFill>
            <a:srgbClr val="CC99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FFFFFF"/>
                </a:solidFill>
                <a:latin typeface="Century"/>
                <a:cs typeface="Century"/>
              </a:rPr>
              <a:t>I have come to repair your machine…</a:t>
            </a:r>
          </a:p>
        </p:txBody>
      </p:sp>
    </p:spTree>
    <p:extLst>
      <p:ext uri="{BB962C8B-B14F-4D97-AF65-F5344CB8AC3E}">
        <p14:creationId xmlns:p14="http://schemas.microsoft.com/office/powerpoint/2010/main" val="221172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7D7509-D6FC-9647-B5BF-BBF37B5A6DC4}"/>
              </a:ext>
            </a:extLst>
          </p:cNvPr>
          <p:cNvSpPr/>
          <p:nvPr/>
        </p:nvSpPr>
        <p:spPr>
          <a:xfrm>
            <a:off x="4093696" y="928468"/>
            <a:ext cx="7985760" cy="592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just">
              <a:spcAft>
                <a:spcPts val="120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01858"/>
            <a:ext cx="3603812" cy="605614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3730514" y="1841446"/>
            <a:ext cx="746873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cs typeface="Century"/>
              </a:rPr>
              <a:t>Phishing: </a:t>
            </a:r>
            <a:r>
              <a:rPr lang="en-US" sz="2400" dirty="0">
                <a:cs typeface="Century"/>
              </a:rPr>
              <a:t>A seemingly trustworthy entity asks for sensitive information such as SSN, credit card numbers, login IDs or passwords via e-mail.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3200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2343" y="2547766"/>
            <a:ext cx="361103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/>
                <a:cs typeface="Century Gothic"/>
              </a:rPr>
              <a:t>Phishing: Counterfeit Email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887" y="2667000"/>
            <a:ext cx="42121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38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7D7509-D6FC-9647-B5BF-BBF37B5A6DC4}"/>
              </a:ext>
            </a:extLst>
          </p:cNvPr>
          <p:cNvSpPr/>
          <p:nvPr/>
        </p:nvSpPr>
        <p:spPr>
          <a:xfrm>
            <a:off x="4093696" y="928468"/>
            <a:ext cx="7985760" cy="592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just">
              <a:spcAft>
                <a:spcPts val="120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01858"/>
            <a:ext cx="3603812" cy="605614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3730514" y="1635918"/>
            <a:ext cx="74687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indent="-384048">
              <a:buFont typeface="Wingdings 2"/>
              <a:buChar char=""/>
              <a:defRPr/>
            </a:pPr>
            <a:r>
              <a:rPr lang="en-US" sz="2000" dirty="0"/>
              <a:t>A botnet is a number of compromised computers used to create and send spam or viruses or flood a network with messages as a denial of service attack.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en-US" sz="2000" dirty="0"/>
              <a:t>The compromised computers are called zombies.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-32343" y="2547766"/>
            <a:ext cx="36110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/>
                <a:cs typeface="Century Gothic"/>
              </a:rPr>
              <a:t>Botnet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002" y="3046348"/>
            <a:ext cx="6049796" cy="372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0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7D7509-D6FC-9647-B5BF-BBF37B5A6DC4}"/>
              </a:ext>
            </a:extLst>
          </p:cNvPr>
          <p:cNvSpPr/>
          <p:nvPr/>
        </p:nvSpPr>
        <p:spPr>
          <a:xfrm>
            <a:off x="4093696" y="928468"/>
            <a:ext cx="7985760" cy="592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just">
              <a:spcAft>
                <a:spcPts val="120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01858"/>
            <a:ext cx="3603812" cy="605614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3793576" y="2274242"/>
            <a:ext cx="74687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indent="-384048">
              <a:buFont typeface="Wingdings 2"/>
              <a:buChar char=""/>
              <a:defRPr/>
            </a:pPr>
            <a:r>
              <a:rPr lang="en-US" sz="2000" dirty="0"/>
              <a:t>Upon penetrating a computer, </a:t>
            </a:r>
            <a:endParaRPr lang="en-US" sz="2000" dirty="0" smtClean="0"/>
          </a:p>
          <a:p>
            <a:pPr marL="36576"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 a </a:t>
            </a:r>
            <a:r>
              <a:rPr lang="en-US" sz="2000" dirty="0"/>
              <a:t>hacker may install a collection </a:t>
            </a:r>
            <a:endParaRPr lang="en-US" sz="2000" dirty="0" smtClean="0"/>
          </a:p>
          <a:p>
            <a:pPr marL="36576"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 of </a:t>
            </a:r>
            <a:r>
              <a:rPr lang="en-US" sz="2000" dirty="0"/>
              <a:t>programs, called a rootkit.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en-US" sz="2000" dirty="0"/>
              <a:t>May enable: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sz="1600" dirty="0"/>
              <a:t>Easy access for the hacker (and others</a:t>
            </a:r>
            <a:r>
              <a:rPr lang="en-US" sz="1600" dirty="0" smtClean="0"/>
              <a:t>)</a:t>
            </a:r>
          </a:p>
          <a:p>
            <a:pPr marL="448056" lvl="1">
              <a:defRPr/>
            </a:pPr>
            <a:r>
              <a:rPr lang="en-US" sz="1600" dirty="0"/>
              <a:t> </a:t>
            </a:r>
            <a:r>
              <a:rPr lang="en-US" sz="1600" dirty="0" smtClean="0"/>
              <a:t>      into </a:t>
            </a:r>
            <a:r>
              <a:rPr lang="en-US" sz="1600" dirty="0"/>
              <a:t>the enterprise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sz="1600" dirty="0"/>
              <a:t>Keystroke logger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en-US" sz="2000" dirty="0"/>
              <a:t>Eliminates evidence of break-in.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en-US" sz="2000" dirty="0"/>
              <a:t>Modifies the operating system.</a:t>
            </a:r>
          </a:p>
        </p:txBody>
      </p:sp>
      <p:sp>
        <p:nvSpPr>
          <p:cNvPr id="7" name="Rectangle 6"/>
          <p:cNvSpPr/>
          <p:nvPr/>
        </p:nvSpPr>
        <p:spPr>
          <a:xfrm>
            <a:off x="-32343" y="2547766"/>
            <a:ext cx="36110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/>
                <a:cs typeface="Century Gothic"/>
              </a:rPr>
              <a:t>Rootkit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888456" y="5337985"/>
            <a:ext cx="4191000" cy="6096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656" y="1375585"/>
            <a:ext cx="3706398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">
            <a:off x="8153126" y="5139213"/>
            <a:ext cx="2380798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99"/>
                </a:solidFill>
              </a:rPr>
              <a:t>     Backdoor </a:t>
            </a:r>
            <a:r>
              <a:rPr lang="en-US" dirty="0">
                <a:solidFill>
                  <a:srgbClr val="FFFF99"/>
                </a:solidFill>
              </a:rPr>
              <a:t>entry</a:t>
            </a:r>
          </a:p>
          <a:p>
            <a:pPr eaLnBrk="1" hangingPunct="1"/>
            <a:r>
              <a:rPr lang="en-US" dirty="0">
                <a:solidFill>
                  <a:srgbClr val="FFFF99"/>
                </a:solidFill>
              </a:rPr>
              <a:t>     Keystroke Logger</a:t>
            </a:r>
          </a:p>
        </p:txBody>
      </p:sp>
      <p:sp>
        <p:nvSpPr>
          <p:cNvPr id="13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9980000">
            <a:off x="10333375" y="5334191"/>
            <a:ext cx="141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99"/>
                </a:solidFill>
              </a:rPr>
              <a:t>Hidden user</a:t>
            </a:r>
          </a:p>
        </p:txBody>
      </p:sp>
    </p:spTree>
    <p:extLst>
      <p:ext uri="{BB962C8B-B14F-4D97-AF65-F5344CB8AC3E}">
        <p14:creationId xmlns:p14="http://schemas.microsoft.com/office/powerpoint/2010/main" val="30283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7D7509-D6FC-9647-B5BF-BBF37B5A6DC4}"/>
              </a:ext>
            </a:extLst>
          </p:cNvPr>
          <p:cNvSpPr/>
          <p:nvPr/>
        </p:nvSpPr>
        <p:spPr>
          <a:xfrm>
            <a:off x="4093696" y="928468"/>
            <a:ext cx="7985760" cy="592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just">
              <a:spcAft>
                <a:spcPts val="120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01858"/>
            <a:ext cx="3603812" cy="605614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3603812" y="2323573"/>
            <a:ext cx="74687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indent="-384048">
              <a:buFont typeface="Wingdings 2"/>
              <a:buChar char=""/>
              <a:defRPr/>
            </a:pPr>
            <a:r>
              <a:rPr lang="en-US" dirty="0"/>
              <a:t>Symptoms: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dirty="0"/>
              <a:t>Antivirus software detects a problem.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dirty="0"/>
              <a:t>Disk space disappears unexpectedly.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dirty="0"/>
              <a:t>Pop-ups suddenly appear, sometimes selling security software.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dirty="0"/>
              <a:t>Files or transactions appear that should not be there.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dirty="0"/>
              <a:t>The computer slows down to a crawl.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dirty="0"/>
              <a:t>Unusual messages, sounds, or displays on your monitor.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dirty="0"/>
              <a:t>Stolen laptop: 1 stolen every 53 seconds; 97% never recovered.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dirty="0"/>
              <a:t>The mouse pointer moves by itself.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dirty="0"/>
              <a:t>The computer spontaneously shuts down or reboots.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dirty="0"/>
              <a:t>Often unrecognized or ignored problems.</a:t>
            </a:r>
          </a:p>
        </p:txBody>
      </p:sp>
      <p:sp>
        <p:nvSpPr>
          <p:cNvPr id="7" name="Rectangle 6"/>
          <p:cNvSpPr/>
          <p:nvPr/>
        </p:nvSpPr>
        <p:spPr>
          <a:xfrm>
            <a:off x="-32343" y="2547766"/>
            <a:ext cx="361103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/>
                <a:cs typeface="Century Gothic"/>
              </a:rPr>
              <a:t>Identifying Security Compromises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256" y="1466193"/>
            <a:ext cx="2362200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4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7D7509-D6FC-9647-B5BF-BBF37B5A6DC4}"/>
              </a:ext>
            </a:extLst>
          </p:cNvPr>
          <p:cNvSpPr/>
          <p:nvPr/>
        </p:nvSpPr>
        <p:spPr>
          <a:xfrm>
            <a:off x="4093696" y="928468"/>
            <a:ext cx="7985760" cy="592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just">
              <a:spcAft>
                <a:spcPts val="120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01858"/>
            <a:ext cx="3603812" cy="605614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3578688" y="1392953"/>
            <a:ext cx="746873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latin typeface="Century"/>
                <a:cs typeface="Century"/>
              </a:rPr>
              <a:t>Spyware symptoms: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latin typeface="Century"/>
                <a:cs typeface="Century"/>
              </a:rPr>
              <a:t>Changes to your browser homepage/start page.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latin typeface="Century"/>
                <a:cs typeface="Century"/>
              </a:rPr>
              <a:t>Ending up on a strange site when conducting a search.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latin typeface="Century"/>
                <a:cs typeface="Century"/>
              </a:rPr>
              <a:t>System-based firewall is turned off automatically.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latin typeface="Century"/>
                <a:cs typeface="Century"/>
              </a:rPr>
              <a:t>Lots of network activity while not particularly active.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latin typeface="Century"/>
                <a:cs typeface="Century"/>
              </a:rPr>
              <a:t>Excessive pop-up windows.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latin typeface="Century"/>
                <a:cs typeface="Century"/>
              </a:rPr>
              <a:t>New icons, programs, favorites which you did not add.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latin typeface="Century"/>
                <a:cs typeface="Century"/>
              </a:rPr>
              <a:t>Frequent firewall alerts about unknown  programs when trying to access the Internet.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latin typeface="Century"/>
                <a:cs typeface="Century"/>
              </a:rPr>
              <a:t>Poor system performance.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endParaRPr lang="en-US" sz="2000" dirty="0">
              <a:latin typeface="Century"/>
              <a:cs typeface="Century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2343" y="2547766"/>
            <a:ext cx="36110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/>
                <a:cs typeface="Century Gothic"/>
              </a:rPr>
              <a:t>Malware detection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587674"/>
            <a:ext cx="4343400" cy="206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7D7509-D6FC-9647-B5BF-BBF37B5A6DC4}"/>
              </a:ext>
            </a:extLst>
          </p:cNvPr>
          <p:cNvSpPr/>
          <p:nvPr/>
        </p:nvSpPr>
        <p:spPr>
          <a:xfrm>
            <a:off x="4093696" y="928468"/>
            <a:ext cx="7985760" cy="592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just">
              <a:spcAft>
                <a:spcPts val="120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01858"/>
            <a:ext cx="3603812" cy="605614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3772790" y="2041133"/>
            <a:ext cx="8419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charset="0"/>
              </a:rPr>
              <a:t> </a:t>
            </a: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entury"/>
              </a:rPr>
              <a:t>Defense in depth </a:t>
            </a:r>
            <a:r>
              <a:rPr lang="en-US" sz="2400" dirty="0">
                <a:cs typeface="Century"/>
              </a:rPr>
              <a:t>uses multiple layers of defense to address technical, personnel and operational issues.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-32343" y="2547766"/>
            <a:ext cx="361103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/>
                <a:cs typeface="Century Gothic"/>
              </a:rPr>
              <a:t>Best Practices to avoid these threats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696" y="3379165"/>
            <a:ext cx="400516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896" y="3379165"/>
            <a:ext cx="3505200" cy="327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9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7D7509-D6FC-9647-B5BF-BBF37B5A6DC4}"/>
              </a:ext>
            </a:extLst>
          </p:cNvPr>
          <p:cNvSpPr/>
          <p:nvPr/>
        </p:nvSpPr>
        <p:spPr>
          <a:xfrm>
            <a:off x="4093696" y="928468"/>
            <a:ext cx="7985760" cy="592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just">
              <a:spcAft>
                <a:spcPts val="120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01858"/>
            <a:ext cx="3603812" cy="605614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3660246" y="1163970"/>
            <a:ext cx="84192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Century"/>
                <a:cs typeface="Century"/>
              </a:rPr>
              <a:t>Anti-virus software detects certain types of malware and can destroy it before any damage is done.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entury"/>
                <a:cs typeface="Century"/>
              </a:rPr>
              <a:t>Install and maintain anti-virus and anti-spyware software.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entury"/>
                <a:cs typeface="Century"/>
              </a:rPr>
              <a:t>Be sure to keep anti-virus software updated.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entury"/>
                <a:cs typeface="Century"/>
              </a:rPr>
              <a:t>Many free and commercial options exist.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entury"/>
                <a:cs typeface="Century"/>
              </a:rPr>
              <a:t>Contact your Technology Support Professional for assistance.</a:t>
            </a:r>
          </a:p>
          <a:p>
            <a:endParaRPr lang="en-US" sz="2400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2343" y="2547766"/>
            <a:ext cx="361103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/>
                <a:cs typeface="Century Gothic"/>
              </a:rPr>
              <a:t>Anti-virus and Anti-spyware Software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851" y="4240924"/>
            <a:ext cx="4572000" cy="241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6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7D7509-D6FC-9647-B5BF-BBF37B5A6DC4}"/>
              </a:ext>
            </a:extLst>
          </p:cNvPr>
          <p:cNvSpPr/>
          <p:nvPr/>
        </p:nvSpPr>
        <p:spPr>
          <a:xfrm>
            <a:off x="4093696" y="928468"/>
            <a:ext cx="7985760" cy="592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just">
              <a:spcAft>
                <a:spcPts val="120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01858"/>
            <a:ext cx="3603812" cy="605614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3660246" y="1163970"/>
            <a:ext cx="84192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cs typeface="Century"/>
              </a:rPr>
              <a:t>A firewall acts as a barrier between your computer/private network and the internet. Hackers may use the internet to find, use, and install applications on your computer. A firewall prevents many hacker connections to your computer.</a:t>
            </a:r>
          </a:p>
          <a:p>
            <a:pPr marL="342900" indent="-342900"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cs typeface="Century"/>
              </a:rPr>
              <a:t>Firewalls filter network packets that enter or leave your computer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-32343" y="2547766"/>
            <a:ext cx="36110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/>
                <a:cs typeface="Century Gothic"/>
              </a:rPr>
              <a:t>Host-based Firewalls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32" y="3472294"/>
            <a:ext cx="438480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10" descr="MacFirewal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351" y="3394268"/>
            <a:ext cx="3505201" cy="264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7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7D7509-D6FC-9647-B5BF-BBF37B5A6DC4}"/>
              </a:ext>
            </a:extLst>
          </p:cNvPr>
          <p:cNvSpPr/>
          <p:nvPr/>
        </p:nvSpPr>
        <p:spPr>
          <a:xfrm>
            <a:off x="4093696" y="928468"/>
            <a:ext cx="7985760" cy="592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just">
              <a:spcAft>
                <a:spcPts val="120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01858"/>
            <a:ext cx="3603812" cy="605614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4093696" y="1237543"/>
            <a:ext cx="84192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cs typeface="Century"/>
              </a:rPr>
              <a:t>Do not open email attachments unless you are expecting the email with the attachment and you trust the sender.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cs typeface="Century"/>
              </a:rPr>
              <a:t>Do not click on links in emails unless you are absolutely sure of their validity.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cs typeface="Century"/>
              </a:rPr>
              <a:t>Only visit and/or download software from web pages you trust.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053" y="2244879"/>
            <a:ext cx="3611031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/>
                <a:cs typeface="Century Gothic"/>
              </a:rPr>
              <a:t>Avoid Social Engineering </a:t>
            </a:r>
            <a:br>
              <a:rPr lang="en-US" sz="4000" b="1" dirty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4000" b="1" dirty="0">
                <a:solidFill>
                  <a:schemeClr val="bg1"/>
                </a:solidFill>
                <a:latin typeface="Century Gothic"/>
                <a:cs typeface="Century Gothic"/>
              </a:rPr>
              <a:t>and Malicious Software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885" y="4495800"/>
            <a:ext cx="189411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6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7D7509-D6FC-9647-B5BF-BBF37B5A6DC4}"/>
              </a:ext>
            </a:extLst>
          </p:cNvPr>
          <p:cNvSpPr/>
          <p:nvPr/>
        </p:nvSpPr>
        <p:spPr>
          <a:xfrm>
            <a:off x="4220308" y="0"/>
            <a:ext cx="7859148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just">
              <a:spcAft>
                <a:spcPts val="1200"/>
              </a:spcAft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Security awareness training is a formal process for educating employees and third-party stakeholders, like contractors and business partners, how to protect an organization's computer systems, along with its data, people and other assets, from internet-based threats or criminals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lvl="1" algn="just">
              <a:spcAft>
                <a:spcPts val="1200"/>
              </a:spcAft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Cyber criminals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take advantage of your trust,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fear and greed.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1" algn="just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Security awareness training teaches you to spot fakes, avoid risks online, and use good cyber-hygiene practices at work and at home.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801858"/>
            <a:ext cx="4107766" cy="60561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560171" y="1509842"/>
            <a:ext cx="256539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What is Cyber </a:t>
            </a:r>
          </a:p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Security </a:t>
            </a:r>
          </a:p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Awareness Training ?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314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7D7509-D6FC-9647-B5BF-BBF37B5A6DC4}"/>
              </a:ext>
            </a:extLst>
          </p:cNvPr>
          <p:cNvSpPr/>
          <p:nvPr/>
        </p:nvSpPr>
        <p:spPr>
          <a:xfrm>
            <a:off x="4093696" y="928468"/>
            <a:ext cx="7985760" cy="592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just">
              <a:spcAft>
                <a:spcPts val="120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01858"/>
            <a:ext cx="3603812" cy="605614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4093696" y="1237543"/>
            <a:ext cx="84192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indent="-384048">
              <a:buFont typeface="Wingdings 2"/>
              <a:buChar char=""/>
              <a:defRPr/>
            </a:pPr>
            <a:r>
              <a:rPr lang="en-US" sz="2400" dirty="0"/>
              <a:t>Be sure to have a good firewall or pop-up blocker installed. 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en-US" sz="2400" dirty="0"/>
              <a:t>Pop-up blockers do not always block ALL pop-ups so always close a pop-up window using the ‘X’ in the upper corner. 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en-US" sz="2400" dirty="0"/>
              <a:t>Never click “yes,” “accept” or even “cancel.”</a:t>
            </a:r>
          </a:p>
          <a:p>
            <a:pPr marL="420624" indent="-384048">
              <a:buFont typeface="Wingdings 2"/>
              <a:buChar char=""/>
              <a:defRPr/>
            </a:pPr>
            <a:endParaRPr lang="en-US" sz="2400" dirty="0"/>
          </a:p>
          <a:p>
            <a:pPr marL="420624" indent="-384048">
              <a:buFont typeface="Wingdings 2"/>
              <a:buChar char=""/>
              <a:defRPr/>
            </a:pPr>
            <a:endParaRPr lang="en-US" sz="2400" dirty="0"/>
          </a:p>
          <a:p>
            <a:pPr marL="36576" indent="0">
              <a:buNone/>
              <a:defRPr/>
            </a:pPr>
            <a:endParaRPr lang="en-US" sz="2400" dirty="0"/>
          </a:p>
          <a:p>
            <a:pPr marL="36576" indent="0">
              <a:buNone/>
              <a:defRPr/>
            </a:pPr>
            <a:endParaRPr lang="en-US" sz="2400" dirty="0"/>
          </a:p>
          <a:p>
            <a:pPr marL="420624" indent="-384048">
              <a:buFont typeface="Wingdings 2"/>
              <a:buChar char=""/>
              <a:defRPr/>
            </a:pPr>
            <a:r>
              <a:rPr lang="en-US" sz="2400" dirty="0"/>
              <a:t>Infected USB drives are often left unattended by hackers in public places.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-32343" y="2547766"/>
            <a:ext cx="36110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/>
                <a:cs typeface="Century Gothic"/>
              </a:rPr>
              <a:t>Avoid Stupid Hacker Tricks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7892142" y="2471297"/>
            <a:ext cx="3352800" cy="1476375"/>
            <a:chOff x="4114800" y="3457575"/>
            <a:chExt cx="3762375" cy="1704975"/>
          </a:xfrm>
        </p:grpSpPr>
        <p:pic>
          <p:nvPicPr>
            <p:cNvPr id="11" name="Picture 6" descr="MSDN arrow illumin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7975" y="3457575"/>
              <a:ext cx="12192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 descr="mess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962400"/>
              <a:ext cx="253365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554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7D7509-D6FC-9647-B5BF-BBF37B5A6DC4}"/>
              </a:ext>
            </a:extLst>
          </p:cNvPr>
          <p:cNvSpPr/>
          <p:nvPr/>
        </p:nvSpPr>
        <p:spPr>
          <a:xfrm>
            <a:off x="4093696" y="928468"/>
            <a:ext cx="7985760" cy="592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just">
              <a:spcAft>
                <a:spcPts val="120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01858"/>
            <a:ext cx="3603812" cy="605614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3772790" y="1214274"/>
            <a:ext cx="84192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indent="-384048">
              <a:buFont typeface="Wingdings 2"/>
              <a:buChar char=""/>
              <a:defRPr/>
            </a:pPr>
            <a:r>
              <a:rPr lang="en-US" sz="2400" dirty="0"/>
              <a:t>Always use secure browser to do online activities.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en-US" sz="2400" dirty="0"/>
              <a:t>Frequently delete temp files, cookies, history, saved passwords etc.</a:t>
            </a:r>
          </a:p>
          <a:p>
            <a:pPr marL="420624" indent="-384048">
              <a:buFont typeface="Wingdings 2"/>
              <a:buChar char=""/>
              <a:defRPr/>
            </a:pP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-32343" y="2547766"/>
            <a:ext cx="361103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/>
                <a:cs typeface="Century Gothic"/>
              </a:rPr>
              <a:t>Secure Business Transactions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2"/>
          <a:stretch>
            <a:fillRect/>
          </a:stretch>
        </p:blipFill>
        <p:spPr bwMode="auto">
          <a:xfrm>
            <a:off x="4309334" y="2807203"/>
            <a:ext cx="4572000" cy="355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>
            <p:custDataLst>
              <p:tags r:id="rId1"/>
            </p:custDataLst>
          </p:nvPr>
        </p:nvSpPr>
        <p:spPr>
          <a:xfrm>
            <a:off x="4842734" y="2883403"/>
            <a:ext cx="10668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>
            <p:custDataLst>
              <p:tags r:id="rId2"/>
            </p:custDataLst>
          </p:nvPr>
        </p:nvSpPr>
        <p:spPr>
          <a:xfrm>
            <a:off x="8728934" y="6160003"/>
            <a:ext cx="3048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Arrow Connector 14"/>
          <p:cNvCxnSpPr>
            <a:stCxn id="17" idx="1"/>
          </p:cNvCxnSpPr>
          <p:nvPr/>
        </p:nvCxnSpPr>
        <p:spPr>
          <a:xfrm flipH="1">
            <a:off x="5985734" y="2997703"/>
            <a:ext cx="3352800" cy="381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4" idx="7"/>
          </p:cNvCxnSpPr>
          <p:nvPr/>
        </p:nvCxnSpPr>
        <p:spPr>
          <a:xfrm flipH="1">
            <a:off x="8989097" y="4864603"/>
            <a:ext cx="1111437" cy="132887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9338534" y="2654803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3825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3000" dirty="0"/>
              <a:t>https://</a:t>
            </a:r>
          </a:p>
        </p:txBody>
      </p:sp>
      <p:sp>
        <p:nvSpPr>
          <p:cNvPr id="18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86134" y="4255003"/>
            <a:ext cx="2667000" cy="6858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3000" dirty="0">
                <a:latin typeface="Century"/>
                <a:ea typeface="+mn-ea"/>
                <a:cs typeface="Century"/>
              </a:rPr>
              <a:t>Symbol </a:t>
            </a:r>
            <a:r>
              <a:rPr lang="en-US" sz="3000" dirty="0" smtClean="0">
                <a:latin typeface="Century"/>
                <a:ea typeface="+mn-ea"/>
                <a:cs typeface="Century"/>
              </a:rPr>
              <a:t>indicating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3000" dirty="0" smtClean="0">
                <a:latin typeface="Century"/>
                <a:ea typeface="+mn-ea"/>
                <a:cs typeface="Century"/>
              </a:rPr>
              <a:t>enhanced </a:t>
            </a:r>
            <a:r>
              <a:rPr lang="en-US" sz="3000" dirty="0">
                <a:latin typeface="Century"/>
                <a:ea typeface="+mn-ea"/>
                <a:cs typeface="Century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22461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7D7509-D6FC-9647-B5BF-BBF37B5A6DC4}"/>
              </a:ext>
            </a:extLst>
          </p:cNvPr>
          <p:cNvSpPr/>
          <p:nvPr/>
        </p:nvSpPr>
        <p:spPr>
          <a:xfrm>
            <a:off x="4093696" y="928468"/>
            <a:ext cx="7985760" cy="592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just">
              <a:spcAft>
                <a:spcPts val="120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01858"/>
            <a:ext cx="3603812" cy="605614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4328608" y="2425288"/>
            <a:ext cx="8419210" cy="3338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indent="-384048">
              <a:buFont typeface="Wingdings 2"/>
              <a:buChar char=""/>
              <a:defRPr/>
            </a:pPr>
            <a:r>
              <a:rPr lang="en-US" dirty="0"/>
              <a:t>No security measure is 100% reliable.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en-US" dirty="0"/>
              <a:t>Even the best hardware fails.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en-US" dirty="0"/>
              <a:t>What information is important to you?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en-US" dirty="0"/>
              <a:t>Is your backup:</a:t>
            </a:r>
          </a:p>
          <a:p>
            <a:pPr marL="1255713" lvl="2" indent="-341313">
              <a:lnSpc>
                <a:spcPct val="150000"/>
              </a:lnSpc>
              <a:spcBef>
                <a:spcPts val="7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Recent?</a:t>
            </a:r>
          </a:p>
          <a:p>
            <a:pPr marL="1255713" lvl="2" indent="-341313">
              <a:lnSpc>
                <a:spcPct val="90000"/>
              </a:lnSpc>
              <a:spcBef>
                <a:spcPts val="7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Off-site </a:t>
            </a:r>
            <a:r>
              <a:rPr lang="en-US" dirty="0">
                <a:solidFill>
                  <a:srgbClr val="000000"/>
                </a:solidFill>
              </a:rPr>
              <a:t>&amp; Secure?</a:t>
            </a:r>
          </a:p>
          <a:p>
            <a:pPr marL="1255713" lvl="2" indent="-341313">
              <a:lnSpc>
                <a:spcPct val="90000"/>
              </a:lnSpc>
              <a:spcBef>
                <a:spcPts val="7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Process Documented?</a:t>
            </a:r>
          </a:p>
          <a:p>
            <a:pPr marL="1255713" lvl="2" indent="-341313">
              <a:lnSpc>
                <a:spcPct val="90000"/>
              </a:lnSpc>
              <a:spcBef>
                <a:spcPts val="7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Encrypted?</a:t>
            </a:r>
          </a:p>
          <a:p>
            <a:pPr marL="1255713" lvl="2" indent="-341313">
              <a:lnSpc>
                <a:spcPct val="90000"/>
              </a:lnSpc>
              <a:spcBef>
                <a:spcPts val="7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Tested?</a:t>
            </a:r>
          </a:p>
          <a:p>
            <a:pPr marL="36576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32343" y="2547766"/>
            <a:ext cx="361103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cs typeface="Century Gothic"/>
              </a:rPr>
              <a:t>Backup Important Information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9" name="Lock"/>
          <p:cNvSpPr>
            <a:spLocks noEditPoints="1" noChangeArrowheads="1"/>
          </p:cNvSpPr>
          <p:nvPr>
            <p:custDataLst>
              <p:tags r:id="rId1"/>
            </p:custDataLst>
          </p:nvPr>
        </p:nvSpPr>
        <p:spPr bwMode="auto">
          <a:xfrm>
            <a:off x="3833308" y="3983558"/>
            <a:ext cx="990600" cy="1219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544" y="3748831"/>
            <a:ext cx="22733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0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787792"/>
            <a:ext cx="3821431" cy="60702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71525" y="2525504"/>
            <a:ext cx="311149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Is Online Transactions are safe?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1" name="Picture 10" descr="A picture containing room&#10;&#10;Description automatically generated">
            <a:extLst>
              <a:ext uri="{FF2B5EF4-FFF2-40B4-BE49-F238E27FC236}">
                <a16:creationId xmlns:a16="http://schemas.microsoft.com/office/drawing/2014/main" id="{5A74651E-B900-6B49-9D6D-1F0FEB243B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577" y="4116429"/>
            <a:ext cx="1585905" cy="848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6220" y="1033168"/>
            <a:ext cx="1571625" cy="838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3578" y="2495875"/>
            <a:ext cx="1524268" cy="9178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6694" y="5747533"/>
            <a:ext cx="1771505" cy="4141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3022" y="1267602"/>
            <a:ext cx="5950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 smtClean="0"/>
              <a:t>In each 50 Websites 1 is malicious</a:t>
            </a:r>
            <a:endParaRPr lang="en-IN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53021" y="2541077"/>
            <a:ext cx="595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 smtClean="0"/>
              <a:t>To appear authentic 1 in every 3 phishing sites uses HTTPS</a:t>
            </a:r>
            <a:endParaRPr lang="en-IN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038746" y="4133706"/>
            <a:ext cx="595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 smtClean="0"/>
              <a:t>90% of malware that businesses come is delivered via email.</a:t>
            </a:r>
            <a:endParaRPr lang="en-IN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038746" y="5539093"/>
            <a:ext cx="595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 smtClean="0"/>
              <a:t>The majority of data thefts include phishing and the use of stolen credentials.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78514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779839"/>
            <a:ext cx="3854548" cy="608612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71525" y="2525504"/>
            <a:ext cx="311149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Facts which we should know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827" y="795010"/>
            <a:ext cx="2036240" cy="20118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5B54B1E-EA53-B547-8F1C-AAA0E95A6E30}"/>
              </a:ext>
            </a:extLst>
          </p:cNvPr>
          <p:cNvSpPr txBox="1"/>
          <p:nvPr/>
        </p:nvSpPr>
        <p:spPr>
          <a:xfrm>
            <a:off x="4985070" y="1327747"/>
            <a:ext cx="1595543" cy="47319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US" sz="2475" b="1" dirty="0">
                <a:latin typeface="Arial" charset="0"/>
                <a:ea typeface="Arial" charset="0"/>
                <a:cs typeface="Arial" charset="0"/>
              </a:rPr>
              <a:t>35%</a:t>
            </a:r>
            <a:endParaRPr lang="en-US" sz="1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18B856-0FF6-C640-822B-DB5C6C164FDD}"/>
              </a:ext>
            </a:extLst>
          </p:cNvPr>
          <p:cNvSpPr txBox="1"/>
          <p:nvPr/>
        </p:nvSpPr>
        <p:spPr>
          <a:xfrm>
            <a:off x="4226073" y="2836271"/>
            <a:ext cx="3298301" cy="9233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/>
            <a:r>
              <a:rPr lang="en-US" dirty="0" smtClean="0"/>
              <a:t>Employees who </a:t>
            </a:r>
            <a:r>
              <a:rPr lang="en-US" dirty="0"/>
              <a:t>know they’ve been hacked don’t bother to change their passwords </a:t>
            </a:r>
            <a:r>
              <a:rPr lang="en-US" dirty="0" smtClean="0"/>
              <a:t>afterward</a:t>
            </a:r>
            <a:endParaRPr lang="en-US" baseline="30000" dirty="0"/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D2FB050B-5730-774F-86D9-20E75676DC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283187"/>
              </p:ext>
            </p:extLst>
          </p:nvPr>
        </p:nvGraphicFramePr>
        <p:xfrm>
          <a:off x="8684864" y="795184"/>
          <a:ext cx="2031792" cy="201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045E5820-A4ED-4140-BF92-9A8484EE5092}"/>
              </a:ext>
            </a:extLst>
          </p:cNvPr>
          <p:cNvSpPr txBox="1"/>
          <p:nvPr/>
        </p:nvSpPr>
        <p:spPr>
          <a:xfrm>
            <a:off x="8441700" y="2836529"/>
            <a:ext cx="3192281" cy="9233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/>
            <a:r>
              <a:rPr lang="en-US" dirty="0" smtClean="0"/>
              <a:t>Employees admit they </a:t>
            </a:r>
            <a:r>
              <a:rPr lang="en-US" dirty="0"/>
              <a:t>click links in messages from </a:t>
            </a:r>
            <a:r>
              <a:rPr lang="en-US" dirty="0" smtClean="0"/>
              <a:t>unknown senders during work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165052-7D47-AB42-A167-FB8855197EFA}"/>
              </a:ext>
            </a:extLst>
          </p:cNvPr>
          <p:cNvSpPr txBox="1"/>
          <p:nvPr/>
        </p:nvSpPr>
        <p:spPr>
          <a:xfrm>
            <a:off x="9365565" y="1524183"/>
            <a:ext cx="1595543" cy="47319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US" sz="2475" b="1" dirty="0">
                <a:latin typeface="Arial" charset="0"/>
                <a:ea typeface="Arial" charset="0"/>
                <a:cs typeface="Arial" charset="0"/>
              </a:rPr>
              <a:t>49%</a:t>
            </a:r>
            <a:endParaRPr lang="en-US" sz="1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3D5F09-1B9E-9E45-9E57-219E13135113}"/>
              </a:ext>
            </a:extLst>
          </p:cNvPr>
          <p:cNvSpPr txBox="1"/>
          <p:nvPr/>
        </p:nvSpPr>
        <p:spPr>
          <a:xfrm>
            <a:off x="4047308" y="5786802"/>
            <a:ext cx="3477065" cy="9233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/>
            <a:r>
              <a:rPr lang="en-US" dirty="0" smtClean="0"/>
              <a:t>Employees are </a:t>
            </a:r>
            <a:r>
              <a:rPr lang="en-US" dirty="0"/>
              <a:t>sure they’ve received at least one phishing email at </a:t>
            </a:r>
            <a:r>
              <a:rPr lang="en-US" dirty="0" smtClean="0"/>
              <a:t>work</a:t>
            </a:r>
            <a:endParaRPr lang="en-US" baseline="30000" dirty="0"/>
          </a:p>
        </p:txBody>
      </p:sp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391059"/>
              </p:ext>
            </p:extLst>
          </p:nvPr>
        </p:nvGraphicFramePr>
        <p:xfrm>
          <a:off x="4293572" y="3883911"/>
          <a:ext cx="2190750" cy="186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72FA79EE-C504-2B41-B044-0A99639D793F}"/>
              </a:ext>
            </a:extLst>
          </p:cNvPr>
          <p:cNvSpPr txBox="1"/>
          <p:nvPr/>
        </p:nvSpPr>
        <p:spPr>
          <a:xfrm>
            <a:off x="4246626" y="4498860"/>
            <a:ext cx="1595543" cy="47319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US" sz="2475" b="1" dirty="0">
                <a:latin typeface="Arial" charset="0"/>
                <a:ea typeface="Arial" charset="0"/>
                <a:cs typeface="Arial" charset="0"/>
              </a:rPr>
              <a:t>67%</a:t>
            </a:r>
            <a:endParaRPr lang="en-US" sz="18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463588"/>
              </p:ext>
            </p:extLst>
          </p:nvPr>
        </p:nvGraphicFramePr>
        <p:xfrm>
          <a:off x="8770358" y="3790628"/>
          <a:ext cx="2190750" cy="186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72FA79EE-C504-2B41-B044-0A99639D793F}"/>
              </a:ext>
            </a:extLst>
          </p:cNvPr>
          <p:cNvSpPr txBox="1"/>
          <p:nvPr/>
        </p:nvSpPr>
        <p:spPr>
          <a:xfrm>
            <a:off x="8671817" y="4372294"/>
            <a:ext cx="1595543" cy="47319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US" sz="2475" b="1" dirty="0" smtClean="0">
                <a:latin typeface="Arial" charset="0"/>
                <a:ea typeface="Arial" charset="0"/>
                <a:cs typeface="Arial" charset="0"/>
              </a:rPr>
              <a:t>40%</a:t>
            </a:r>
            <a:endParaRPr lang="en-US" sz="1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3D5F09-1B9E-9E45-9E57-219E13135113}"/>
              </a:ext>
            </a:extLst>
          </p:cNvPr>
          <p:cNvSpPr txBox="1"/>
          <p:nvPr/>
        </p:nvSpPr>
        <p:spPr>
          <a:xfrm>
            <a:off x="8299307" y="5657528"/>
            <a:ext cx="3477065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/>
            <a:r>
              <a:rPr lang="en-US" dirty="0" smtClean="0"/>
              <a:t>Employees who </a:t>
            </a:r>
            <a:r>
              <a:rPr lang="en-US" dirty="0"/>
              <a:t>received a phishing </a:t>
            </a:r>
            <a:r>
              <a:rPr lang="en-US" dirty="0" smtClean="0"/>
              <a:t>email, 40</a:t>
            </a:r>
            <a:r>
              <a:rPr lang="en-US" dirty="0"/>
              <a:t>% didn’t report it</a:t>
            </a:r>
          </a:p>
        </p:txBody>
      </p:sp>
    </p:spTree>
    <p:extLst>
      <p:ext uri="{BB962C8B-B14F-4D97-AF65-F5344CB8AC3E}">
        <p14:creationId xmlns:p14="http://schemas.microsoft.com/office/powerpoint/2010/main" val="187841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781121"/>
            <a:ext cx="3854548" cy="611170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IN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C317DE5C-B3A0-BB4F-85D1-BD7DAEC148E3}"/>
              </a:ext>
            </a:extLst>
          </p:cNvPr>
          <p:cNvSpPr txBox="1">
            <a:spLocks/>
          </p:cNvSpPr>
          <p:nvPr/>
        </p:nvSpPr>
        <p:spPr>
          <a:xfrm>
            <a:off x="3854547" y="3601522"/>
            <a:ext cx="4529797" cy="2166232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145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800" b="1" dirty="0"/>
              <a:t>Protect your identity and personal data from theft and fraud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800" b="1" dirty="0"/>
              <a:t>Secure your devices against </a:t>
            </a:r>
            <a:br>
              <a:rPr lang="en-US" sz="1800" b="1" dirty="0"/>
            </a:br>
            <a:r>
              <a:rPr lang="en-US" sz="1800" b="1" dirty="0"/>
              <a:t>viruses and malware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800" b="1" dirty="0"/>
              <a:t>Keep yourself and your family safe from hackers and spies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80FBFB-0F70-434E-86C5-0253B85AE17A}"/>
              </a:ext>
            </a:extLst>
          </p:cNvPr>
          <p:cNvSpPr/>
          <p:nvPr/>
        </p:nvSpPr>
        <p:spPr>
          <a:xfrm>
            <a:off x="4043193" y="3284821"/>
            <a:ext cx="3356655" cy="973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44266" y="2700046"/>
            <a:ext cx="16772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At Home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96913" y="2642824"/>
            <a:ext cx="15762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At Work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80FBFB-0F70-434E-86C5-0253B85AE17A}"/>
              </a:ext>
            </a:extLst>
          </p:cNvPr>
          <p:cNvSpPr/>
          <p:nvPr/>
        </p:nvSpPr>
        <p:spPr>
          <a:xfrm>
            <a:off x="8646417" y="3292595"/>
            <a:ext cx="3356655" cy="973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37021D8D-D78E-844D-8BDA-82132A62ADBF}"/>
              </a:ext>
            </a:extLst>
          </p:cNvPr>
          <p:cNvSpPr txBox="1">
            <a:spLocks/>
          </p:cNvSpPr>
          <p:nvPr/>
        </p:nvSpPr>
        <p:spPr>
          <a:xfrm>
            <a:off x="8530788" y="3587112"/>
            <a:ext cx="3661212" cy="1744605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145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800" b="1" dirty="0"/>
              <a:t>Prevent corporate network infections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800" b="1" dirty="0"/>
              <a:t>Stop business email </a:t>
            </a:r>
            <a:r>
              <a:rPr lang="en-US" sz="1800" b="1" dirty="0" smtClean="0"/>
              <a:t>compromise</a:t>
            </a:r>
            <a:endParaRPr lang="en-US" sz="1800" b="1" dirty="0"/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800" b="1" dirty="0"/>
              <a:t>Keep critical business data safe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5257" y="1908187"/>
            <a:ext cx="311149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How can people get benefit from Security Awareness Training?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262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749403"/>
            <a:ext cx="3854548" cy="614698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315257" y="1429883"/>
            <a:ext cx="311149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How can Business get benefit from Security Awareness Training?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6805" y="1262973"/>
            <a:ext cx="6954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Benefits Of Security Awareness Training For Businesses</a:t>
            </a:r>
            <a:endParaRPr lang="en-IN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046805" y="1916003"/>
            <a:ext cx="719328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/>
              <a:t>Develop a security-focused culture. </a:t>
            </a:r>
            <a:endParaRPr lang="en-GB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/>
              <a:t>Empower employees. </a:t>
            </a:r>
            <a:endParaRPr lang="en-GB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/>
              <a:t>Protect assets. </a:t>
            </a:r>
            <a:endParaRPr lang="en-GB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/>
              <a:t>Prevent downtime. </a:t>
            </a:r>
            <a:endParaRPr lang="en-GB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/>
              <a:t>Increase adoption. </a:t>
            </a:r>
            <a:endParaRPr lang="en-GB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/>
              <a:t>Institute proactive practices. </a:t>
            </a:r>
            <a:endParaRPr lang="en-GB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/>
              <a:t>Collect risk data by driving awareness. </a:t>
            </a:r>
            <a:endParaRPr lang="en-GB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/>
              <a:t>Get everyone on the same page.</a:t>
            </a:r>
          </a:p>
        </p:txBody>
      </p:sp>
    </p:spTree>
    <p:extLst>
      <p:ext uri="{BB962C8B-B14F-4D97-AF65-F5344CB8AC3E}">
        <p14:creationId xmlns:p14="http://schemas.microsoft.com/office/powerpoint/2010/main" val="29227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7D7509-D6FC-9647-B5BF-BBF37B5A6DC4}"/>
              </a:ext>
            </a:extLst>
          </p:cNvPr>
          <p:cNvSpPr/>
          <p:nvPr/>
        </p:nvSpPr>
        <p:spPr>
          <a:xfrm>
            <a:off x="4093696" y="928468"/>
            <a:ext cx="7985760" cy="592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just">
              <a:spcAft>
                <a:spcPts val="120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01858"/>
            <a:ext cx="3603812" cy="605614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-32343" y="2547766"/>
            <a:ext cx="36110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cs typeface="Century Gothic"/>
              </a:rPr>
              <a:t>Firewall Cycle in RSWM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6211613" y="1177159"/>
            <a:ext cx="1629104" cy="1534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Internet</a:t>
            </a:r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225879" y="2652291"/>
            <a:ext cx="446690" cy="619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45894" y="3278608"/>
            <a:ext cx="1229710" cy="272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JIO (50MB)</a:t>
            </a:r>
            <a:endParaRPr lang="en-IN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262884" y="3551023"/>
            <a:ext cx="609363" cy="783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92372" y="3552016"/>
            <a:ext cx="752116" cy="751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504011" y="4334992"/>
            <a:ext cx="1086344" cy="367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Firewall</a:t>
            </a:r>
            <a:endParaRPr lang="en-IN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484249" y="2610142"/>
            <a:ext cx="527869" cy="677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365488" y="3278608"/>
            <a:ext cx="1681655" cy="272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BSNL(20MB)</a:t>
            </a:r>
            <a:endParaRPr lang="en-IN" dirty="0"/>
          </a:p>
        </p:txBody>
      </p:sp>
      <p:sp>
        <p:nvSpPr>
          <p:cNvPr id="28" name="TextBox 27"/>
          <p:cNvSpPr txBox="1"/>
          <p:nvPr/>
        </p:nvSpPr>
        <p:spPr>
          <a:xfrm>
            <a:off x="3941377" y="5339257"/>
            <a:ext cx="6211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 smtClean="0"/>
              <a:t>Internet Access -&gt; Don’t Allow Unauthorised User to access Internet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 smtClean="0"/>
              <a:t>Unwanted Website -&gt; Won’t allow to access Unwanted websites </a:t>
            </a:r>
            <a:endParaRPr lang="en-IN" dirty="0"/>
          </a:p>
        </p:txBody>
      </p:sp>
      <p:cxnSp>
        <p:nvCxnSpPr>
          <p:cNvPr id="20" name="Straight Connector 19"/>
          <p:cNvCxnSpPr>
            <a:stCxn id="18" idx="3"/>
          </p:cNvCxnSpPr>
          <p:nvPr/>
        </p:nvCxnSpPr>
        <p:spPr>
          <a:xfrm>
            <a:off x="7590355" y="4518923"/>
            <a:ext cx="1091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711599" y="4334992"/>
            <a:ext cx="1103586" cy="367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Switch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791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0632" y="2967335"/>
            <a:ext cx="36307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</a:t>
            </a:r>
          </a:p>
          <a:p>
            <a:pPr algn="ctr"/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2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7D7509-D6FC-9647-B5BF-BBF37B5A6DC4}"/>
              </a:ext>
            </a:extLst>
          </p:cNvPr>
          <p:cNvSpPr/>
          <p:nvPr/>
        </p:nvSpPr>
        <p:spPr>
          <a:xfrm>
            <a:off x="4093696" y="928468"/>
            <a:ext cx="7985760" cy="592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just">
              <a:spcAft>
                <a:spcPts val="120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01858"/>
            <a:ext cx="3390314" cy="605614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44578" y="2227294"/>
            <a:ext cx="256539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We are in</a:t>
            </a:r>
          </a:p>
          <a:p>
            <a:pPr algn="ctr"/>
            <a:r>
              <a:rPr lang="en-GB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Digital</a:t>
            </a:r>
          </a:p>
          <a:p>
            <a:pPr algn="ctr"/>
            <a:r>
              <a:rPr lang="en-GB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World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3696" y="1705542"/>
            <a:ext cx="58099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2060"/>
                </a:solidFill>
                <a:latin typeface="Cooper Black" panose="0208090404030B020404" pitchFamily="18" charset="0"/>
              </a:rPr>
              <a:t>We are in increasing digital </a:t>
            </a:r>
            <a:r>
              <a:rPr lang="en-GB" dirty="0">
                <a:solidFill>
                  <a:srgbClr val="002060"/>
                </a:solidFill>
                <a:latin typeface="Cooper Black" panose="0208090404030B020404" pitchFamily="18" charset="0"/>
              </a:rPr>
              <a:t>w</a:t>
            </a:r>
            <a:r>
              <a:rPr lang="en-GB" dirty="0" smtClean="0">
                <a:solidFill>
                  <a:srgbClr val="002060"/>
                </a:solidFill>
                <a:latin typeface="Cooper Black" panose="0208090404030B020404" pitchFamily="18" charset="0"/>
              </a:rPr>
              <a:t>orld</a:t>
            </a:r>
          </a:p>
          <a:p>
            <a:endParaRPr lang="en-GB" dirty="0" smtClean="0">
              <a:solidFill>
                <a:srgbClr val="002060"/>
              </a:solidFill>
              <a:latin typeface="Cooper Black" panose="0208090404030B020404" pitchFamily="18" charset="0"/>
            </a:endParaRP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Bookman Old Style" panose="02050604050505020204" pitchFamily="18" charset="0"/>
              </a:rPr>
              <a:t>Banking</a:t>
            </a:r>
          </a:p>
          <a:p>
            <a:pPr lvl="3"/>
            <a:endParaRPr lang="en-GB" sz="2400" dirty="0" smtClean="0">
              <a:latin typeface="Bookman Old Style" panose="02050604050505020204" pitchFamily="18" charset="0"/>
            </a:endParaRP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Bookman Old Style" panose="02050604050505020204" pitchFamily="18" charset="0"/>
              </a:rPr>
              <a:t>Shopping</a:t>
            </a:r>
          </a:p>
          <a:p>
            <a:pPr lvl="3"/>
            <a:endParaRPr lang="en-GB" sz="2400" dirty="0" smtClean="0">
              <a:latin typeface="Bookman Old Style" panose="02050604050505020204" pitchFamily="18" charset="0"/>
            </a:endParaRP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Bookman Old Style" panose="02050604050505020204" pitchFamily="18" charset="0"/>
              </a:rPr>
              <a:t>Healthcare</a:t>
            </a:r>
          </a:p>
          <a:p>
            <a:pPr lvl="3"/>
            <a:endParaRPr lang="en-GB" sz="2400" dirty="0" smtClean="0">
              <a:latin typeface="Bookman Old Style" panose="02050604050505020204" pitchFamily="18" charset="0"/>
            </a:endParaRP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Bookman Old Style" panose="02050604050505020204" pitchFamily="18" charset="0"/>
              </a:rPr>
              <a:t>Business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endParaRPr lang="en-GB" sz="2400" dirty="0">
              <a:latin typeface="Bookman Old Style" panose="02050604050505020204" pitchFamily="18" charset="0"/>
            </a:endParaRP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Bookman Old Style" panose="02050604050505020204" pitchFamily="18" charset="0"/>
              </a:rPr>
              <a:t>Digital Social Platform</a:t>
            </a:r>
            <a:endParaRPr lang="en-IN" sz="2400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061" y="2227294"/>
            <a:ext cx="27432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8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7D7509-D6FC-9647-B5BF-BBF37B5A6DC4}"/>
              </a:ext>
            </a:extLst>
          </p:cNvPr>
          <p:cNvSpPr/>
          <p:nvPr/>
        </p:nvSpPr>
        <p:spPr>
          <a:xfrm>
            <a:off x="4093696" y="928468"/>
            <a:ext cx="7985760" cy="592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just">
              <a:spcAft>
                <a:spcPts val="120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01858"/>
            <a:ext cx="3603812" cy="605614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2060771"/>
            <a:ext cx="361103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/>
                <a:cs typeface="Century Gothic"/>
              </a:rPr>
              <a:t>Importance of Cybersecurity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44067" y="1531254"/>
            <a:ext cx="6096000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20624" indent="-384048">
              <a:buFont typeface="Courier New" panose="02070309020205020404" pitchFamily="49" charset="0"/>
              <a:buChar char="o"/>
              <a:defRPr/>
            </a:pPr>
            <a:r>
              <a:rPr lang="en-US" dirty="0"/>
              <a:t>The internet allows an attacker to work from anywhere on the planet.</a:t>
            </a:r>
          </a:p>
          <a:p>
            <a:pPr marL="420624" indent="-384048">
              <a:buFont typeface="Wingdings 2"/>
              <a:buChar char=""/>
              <a:defRPr/>
            </a:pPr>
            <a:endParaRPr lang="en-US" dirty="0"/>
          </a:p>
          <a:p>
            <a:pPr marL="420624" indent="-384048">
              <a:buFont typeface="Courier New" panose="02070309020205020404" pitchFamily="49" charset="0"/>
              <a:buChar char="o"/>
              <a:defRPr/>
            </a:pPr>
            <a:r>
              <a:rPr lang="en-US" dirty="0"/>
              <a:t>Risks caused by poor security knowledge and practice: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sz="1600" dirty="0"/>
              <a:t>Identity Theft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sz="1600" dirty="0"/>
              <a:t>Monetary Theft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sz="1600" dirty="0"/>
              <a:t>Legal Ramifications (for yourself and your organization)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sz="1600" dirty="0"/>
              <a:t>Sanctions or termination if policies are not followed</a:t>
            </a:r>
          </a:p>
          <a:p>
            <a:pPr marL="420624" indent="-384048">
              <a:buFont typeface="Wingdings 2"/>
              <a:buChar char=""/>
              <a:defRPr/>
            </a:pPr>
            <a:endParaRPr lang="en-US" dirty="0"/>
          </a:p>
          <a:p>
            <a:pPr marL="420624" indent="-384048">
              <a:buFont typeface="Courier New" panose="02070309020205020404" pitchFamily="49" charset="0"/>
              <a:buChar char="o"/>
              <a:defRPr/>
            </a:pPr>
            <a:r>
              <a:rPr lang="en-US" dirty="0"/>
              <a:t>According to the SANS Institute, the top vectors for vulnerabilities available to a cyber criminal are: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sz="1600" dirty="0"/>
              <a:t>Web Browser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sz="1600" dirty="0"/>
              <a:t>IM Clients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sz="1600" dirty="0"/>
              <a:t>Web Applications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sz="1600" dirty="0"/>
              <a:t>Excessive User Rights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5410200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63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7D7509-D6FC-9647-B5BF-BBF37B5A6DC4}"/>
              </a:ext>
            </a:extLst>
          </p:cNvPr>
          <p:cNvSpPr/>
          <p:nvPr/>
        </p:nvSpPr>
        <p:spPr>
          <a:xfrm>
            <a:off x="4093696" y="928468"/>
            <a:ext cx="7985760" cy="592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just">
              <a:spcAft>
                <a:spcPts val="120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01858"/>
            <a:ext cx="3603812" cy="605614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-32343" y="2547766"/>
            <a:ext cx="36110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/>
                <a:cs typeface="Century Gothic"/>
              </a:rPr>
              <a:t>User Awareness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Slide Number Placeholder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870603" y="6278565"/>
            <a:ext cx="9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648927-2277-486D-ABD8-0E6B2E3290A6}" type="slidenum">
              <a:rPr lang="en-US" smtClean="0">
                <a:latin typeface="Calibri" pitchFamily="34" charset="0"/>
              </a:rPr>
              <a:pPr/>
              <a:t>5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784003" y="1034302"/>
            <a:ext cx="7467600" cy="62170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Century Gothic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dirty="0" smtClean="0">
                <a:ln/>
                <a:solidFill>
                  <a:srgbClr val="000000"/>
                </a:solidFill>
                <a:effectLst/>
                <a:latin typeface="Century"/>
                <a:cs typeface="Century"/>
              </a:rPr>
              <a:t>Cyber-Criminals</a:t>
            </a:r>
            <a:endParaRPr lang="en-US" sz="2800" dirty="0">
              <a:ln/>
              <a:solidFill>
                <a:srgbClr val="000000"/>
              </a:solidFill>
              <a:effectLst/>
              <a:latin typeface="Century"/>
              <a:cs typeface="Century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60403" y="2239965"/>
            <a:ext cx="2100452" cy="111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Century"/>
                <a:cs typeface="Century"/>
              </a:rPr>
              <a:t>Cracker:</a:t>
            </a:r>
          </a:p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Century"/>
                <a:cs typeface="Century"/>
              </a:rPr>
              <a:t>Computer-savvy </a:t>
            </a:r>
          </a:p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Century"/>
                <a:cs typeface="Century"/>
              </a:rPr>
              <a:t>programmer creates</a:t>
            </a:r>
          </a:p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Century"/>
                <a:cs typeface="Century"/>
              </a:rPr>
              <a:t>attack softwar</a:t>
            </a:r>
            <a:r>
              <a:rPr lang="en-US" dirty="0">
                <a:solidFill>
                  <a:srgbClr val="000000"/>
                </a:solidFill>
                <a:latin typeface="Century"/>
                <a:cs typeface="Century"/>
              </a:rPr>
              <a:t>e</a:t>
            </a:r>
          </a:p>
        </p:txBody>
      </p:sp>
      <p:sp>
        <p:nvSpPr>
          <p:cNvPr id="13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31603" y="3687765"/>
            <a:ext cx="2133600" cy="13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Century"/>
                <a:cs typeface="Century"/>
              </a:rPr>
              <a:t>Script Kiddies</a:t>
            </a:r>
            <a:r>
              <a:rPr lang="en-US" sz="1600" dirty="0">
                <a:solidFill>
                  <a:srgbClr val="000000"/>
                </a:solidFill>
                <a:latin typeface="Century"/>
                <a:cs typeface="Century"/>
              </a:rPr>
              <a:t>:</a:t>
            </a:r>
          </a:p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Century"/>
                <a:cs typeface="Century"/>
              </a:rPr>
              <a:t>Unsophisticated computer users who know how to</a:t>
            </a:r>
          </a:p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Century"/>
                <a:cs typeface="Century"/>
              </a:rPr>
              <a:t>execute programs</a:t>
            </a:r>
          </a:p>
        </p:txBody>
      </p:sp>
      <p:sp>
        <p:nvSpPr>
          <p:cNvPr id="14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346603" y="2620965"/>
            <a:ext cx="2590800" cy="3052134"/>
          </a:xfrm>
          <a:prstGeom prst="rect">
            <a:avLst/>
          </a:prstGeom>
          <a:solidFill>
            <a:srgbClr val="A3A3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0000"/>
                </a:solidFill>
                <a:latin typeface="Century"/>
                <a:cs typeface="Century"/>
              </a:rPr>
              <a:t>Hacker Bulletin Board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u="sng" dirty="0">
                <a:solidFill>
                  <a:srgbClr val="000000"/>
                </a:solidFill>
                <a:latin typeface="Century"/>
                <a:cs typeface="Century"/>
              </a:rPr>
              <a:t>SQL Injection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u="sng" dirty="0">
                <a:solidFill>
                  <a:srgbClr val="000000"/>
                </a:solidFill>
                <a:latin typeface="Century"/>
                <a:cs typeface="Century"/>
              </a:rPr>
              <a:t>Buffer overflow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u="sng" dirty="0">
                <a:solidFill>
                  <a:srgbClr val="000000"/>
                </a:solidFill>
                <a:latin typeface="Century"/>
                <a:cs typeface="Century"/>
              </a:rPr>
              <a:t>Password Crackers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u="sng" dirty="0">
                <a:solidFill>
                  <a:srgbClr val="000000"/>
                </a:solidFill>
                <a:latin typeface="Century"/>
                <a:cs typeface="Century"/>
              </a:rPr>
              <a:t>Password Dictionaries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u="sng" dirty="0">
              <a:solidFill>
                <a:srgbClr val="000000"/>
              </a:solidFill>
              <a:latin typeface="Century"/>
              <a:cs typeface="Century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u="sng" dirty="0">
              <a:solidFill>
                <a:srgbClr val="000000"/>
              </a:solidFill>
              <a:latin typeface="Century"/>
              <a:cs typeface="Century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Century"/>
                <a:cs typeface="Century"/>
              </a:rPr>
              <a:t>Successful attacks!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>
                <a:solidFill>
                  <a:srgbClr val="000000"/>
                </a:solidFill>
                <a:latin typeface="Century"/>
                <a:cs typeface="Century"/>
              </a:rPr>
              <a:t>Crazyman</a:t>
            </a:r>
            <a:r>
              <a:rPr lang="en-US" dirty="0">
                <a:solidFill>
                  <a:srgbClr val="000000"/>
                </a:solidFill>
                <a:latin typeface="Century"/>
                <a:cs typeface="Century"/>
              </a:rPr>
              <a:t> broke into …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>
                <a:solidFill>
                  <a:srgbClr val="000000"/>
                </a:solidFill>
                <a:latin typeface="Century"/>
                <a:cs typeface="Century"/>
              </a:rPr>
              <a:t>CoolCat</a:t>
            </a:r>
            <a:r>
              <a:rPr lang="en-US" dirty="0">
                <a:solidFill>
                  <a:srgbClr val="000000"/>
                </a:solidFill>
                <a:latin typeface="Century"/>
                <a:cs typeface="Century"/>
              </a:rPr>
              <a:t> penetrated…</a:t>
            </a:r>
          </a:p>
        </p:txBody>
      </p:sp>
      <p:sp>
        <p:nvSpPr>
          <p:cNvPr id="15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93603" y="5440366"/>
            <a:ext cx="2667000" cy="135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000000"/>
                </a:solidFill>
                <a:latin typeface="Century"/>
                <a:cs typeface="Century"/>
              </a:rPr>
              <a:t>Criminals: </a:t>
            </a:r>
            <a:r>
              <a:rPr lang="en-US" sz="1600" dirty="0" smtClean="0">
                <a:solidFill>
                  <a:srgbClr val="000000"/>
                </a:solidFill>
                <a:latin typeface="Century"/>
                <a:cs typeface="Century"/>
              </a:rPr>
              <a:t>Create </a:t>
            </a:r>
            <a:r>
              <a:rPr lang="en-US" sz="1600" dirty="0">
                <a:solidFill>
                  <a:srgbClr val="000000"/>
                </a:solidFill>
                <a:latin typeface="Century"/>
                <a:cs typeface="Century"/>
              </a:rPr>
              <a:t>&amp; sell bots -</a:t>
            </a:r>
            <a:r>
              <a:rPr lang="en-US" sz="1600" dirty="0" smtClean="0">
                <a:solidFill>
                  <a:srgbClr val="000000"/>
                </a:solidFill>
                <a:latin typeface="Century"/>
                <a:cs typeface="Century"/>
              </a:rPr>
              <a:t>&gt; generate </a:t>
            </a:r>
            <a:r>
              <a:rPr lang="en-US" sz="1600" dirty="0">
                <a:solidFill>
                  <a:srgbClr val="000000"/>
                </a:solidFill>
                <a:latin typeface="Century"/>
                <a:cs typeface="Century"/>
              </a:rPr>
              <a:t>spam</a:t>
            </a:r>
          </a:p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Century"/>
                <a:cs typeface="Century"/>
              </a:rPr>
              <a:t>Sell credit card </a:t>
            </a:r>
            <a:r>
              <a:rPr lang="en-US" sz="1600" dirty="0" smtClean="0">
                <a:solidFill>
                  <a:srgbClr val="000000"/>
                </a:solidFill>
                <a:latin typeface="Century"/>
                <a:cs typeface="Century"/>
              </a:rPr>
              <a:t>numbers, etc…</a:t>
            </a:r>
            <a:endParaRPr lang="en-US" sz="1600" dirty="0">
              <a:solidFill>
                <a:srgbClr val="000000"/>
              </a:solidFill>
              <a:latin typeface="Century"/>
              <a:cs typeface="Century"/>
            </a:endParaRPr>
          </a:p>
          <a:p>
            <a:pPr eaLnBrk="1" hangingPunct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8660803" y="5211765"/>
            <a:ext cx="685800" cy="457200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517803" y="2849565"/>
            <a:ext cx="1828800" cy="0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8584602" y="3763965"/>
            <a:ext cx="762000" cy="304801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8660803" y="4602165"/>
            <a:ext cx="609600" cy="232734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194203" y="1554165"/>
            <a:ext cx="274656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Century"/>
                <a:cs typeface="Century"/>
              </a:rPr>
              <a:t>System Administrators</a:t>
            </a:r>
          </a:p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Century"/>
                <a:cs typeface="Century"/>
              </a:rPr>
              <a:t>Some scripts </a:t>
            </a:r>
            <a:r>
              <a:rPr lang="en-US" sz="1600" dirty="0" smtClean="0">
                <a:solidFill>
                  <a:srgbClr val="000000"/>
                </a:solidFill>
                <a:latin typeface="Century"/>
                <a:cs typeface="Century"/>
              </a:rPr>
              <a:t>appear useful</a:t>
            </a:r>
            <a:endParaRPr lang="en-US" sz="1600" dirty="0">
              <a:solidFill>
                <a:srgbClr val="000000"/>
              </a:solidFill>
              <a:latin typeface="Century"/>
              <a:cs typeface="Century"/>
            </a:endParaRPr>
          </a:p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Century"/>
                <a:cs typeface="Century"/>
              </a:rPr>
              <a:t>to </a:t>
            </a:r>
            <a:r>
              <a:rPr lang="en-US" sz="1600" dirty="0" smtClean="0">
                <a:solidFill>
                  <a:srgbClr val="000000"/>
                </a:solidFill>
                <a:latin typeface="Century"/>
                <a:cs typeface="Century"/>
              </a:rPr>
              <a:t>manage networks</a:t>
            </a:r>
            <a:r>
              <a:rPr lang="en-US" sz="1600" dirty="0">
                <a:solidFill>
                  <a:srgbClr val="000000"/>
                </a:solidFill>
                <a:latin typeface="Century"/>
                <a:cs typeface="Century"/>
              </a:rPr>
              <a:t>…</a:t>
            </a:r>
          </a:p>
        </p:txBody>
      </p:sp>
      <p:sp>
        <p:nvSpPr>
          <p:cNvPr id="21" name="Line 1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10565803" y="2392365"/>
            <a:ext cx="0" cy="228600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203" y="4068765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" name="Picture 1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803" y="5668965"/>
            <a:ext cx="1524000" cy="50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" name="Picture 1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803" y="4068765"/>
            <a:ext cx="96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803" y="2392365"/>
            <a:ext cx="1295400" cy="99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" name="Picture 16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203" y="4068765"/>
            <a:ext cx="96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660803" y="5745165"/>
            <a:ext cx="322205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Century"/>
                <a:cs typeface="Century"/>
              </a:rPr>
              <a:t>Malware </a:t>
            </a:r>
            <a:r>
              <a:rPr lang="en-US" sz="1600" dirty="0" smtClean="0">
                <a:solidFill>
                  <a:srgbClr val="000000"/>
                </a:solidFill>
                <a:latin typeface="Century"/>
                <a:cs typeface="Century"/>
              </a:rPr>
              <a:t>package earns $</a:t>
            </a:r>
            <a:r>
              <a:rPr lang="en-US" sz="1600" dirty="0">
                <a:solidFill>
                  <a:srgbClr val="000000"/>
                </a:solidFill>
                <a:latin typeface="Century"/>
                <a:cs typeface="Century"/>
              </a:rPr>
              <a:t>1K-2K</a:t>
            </a:r>
          </a:p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Century"/>
                <a:cs typeface="Century"/>
              </a:rPr>
              <a:t>1 M Email addresses </a:t>
            </a:r>
            <a:r>
              <a:rPr lang="en-US" sz="1600" dirty="0" smtClean="0">
                <a:solidFill>
                  <a:srgbClr val="000000"/>
                </a:solidFill>
                <a:latin typeface="Century"/>
                <a:cs typeface="Century"/>
              </a:rPr>
              <a:t>earn $</a:t>
            </a:r>
            <a:r>
              <a:rPr lang="en-US" sz="1600" dirty="0">
                <a:solidFill>
                  <a:srgbClr val="000000"/>
                </a:solidFill>
                <a:latin typeface="Century"/>
                <a:cs typeface="Century"/>
              </a:rPr>
              <a:t>8</a:t>
            </a:r>
          </a:p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Century"/>
                <a:cs typeface="Century"/>
              </a:rPr>
              <a:t>10,000 PCs </a:t>
            </a:r>
            <a:r>
              <a:rPr lang="en-US" sz="1600" dirty="0" smtClean="0">
                <a:solidFill>
                  <a:srgbClr val="000000"/>
                </a:solidFill>
                <a:latin typeface="Century"/>
                <a:cs typeface="Century"/>
              </a:rPr>
              <a:t>earn $</a:t>
            </a:r>
            <a:r>
              <a:rPr lang="en-US" sz="1600" dirty="0">
                <a:solidFill>
                  <a:srgbClr val="000000"/>
                </a:solidFill>
                <a:latin typeface="Century"/>
                <a:cs typeface="Century"/>
              </a:rPr>
              <a:t>1000</a:t>
            </a:r>
          </a:p>
        </p:txBody>
      </p:sp>
      <p:sp>
        <p:nvSpPr>
          <p:cNvPr id="28" name="TextBox 27"/>
          <p:cNvSpPr txBox="1"/>
          <p:nvPr>
            <p:custDataLst>
              <p:tags r:id="rId15"/>
            </p:custDataLst>
          </p:nvPr>
        </p:nvSpPr>
        <p:spPr>
          <a:xfrm>
            <a:off x="7975003" y="2544765"/>
            <a:ext cx="839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entury"/>
                <a:cs typeface="Century"/>
              </a:rPr>
              <a:t>Posts to</a:t>
            </a:r>
            <a:endParaRPr lang="en-US" sz="1400" dirty="0">
              <a:latin typeface="Century"/>
              <a:cs typeface="Century"/>
            </a:endParaRPr>
          </a:p>
        </p:txBody>
      </p:sp>
      <p:sp>
        <p:nvSpPr>
          <p:cNvPr id="29" name="TextBox 28"/>
          <p:cNvSpPr txBox="1"/>
          <p:nvPr>
            <p:custDataLst>
              <p:tags r:id="rId16"/>
            </p:custDataLst>
          </p:nvPr>
        </p:nvSpPr>
        <p:spPr>
          <a:xfrm rot="20315277">
            <a:off x="8298168" y="3648561"/>
            <a:ext cx="1095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entury"/>
                <a:cs typeface="Century"/>
              </a:rPr>
              <a:t>D</a:t>
            </a:r>
            <a:r>
              <a:rPr lang="en-US" sz="1400" dirty="0" smtClean="0">
                <a:latin typeface="Century"/>
                <a:cs typeface="Century"/>
              </a:rPr>
              <a:t>ownloads</a:t>
            </a:r>
            <a:endParaRPr lang="en-US" sz="1400" dirty="0">
              <a:latin typeface="Century"/>
              <a:cs typeface="Century"/>
            </a:endParaRPr>
          </a:p>
        </p:txBody>
      </p:sp>
      <p:sp>
        <p:nvSpPr>
          <p:cNvPr id="30" name="Rectangle 29"/>
          <p:cNvSpPr/>
          <p:nvPr>
            <p:custDataLst>
              <p:tags r:id="rId17"/>
            </p:custDataLst>
          </p:nvPr>
        </p:nvSpPr>
        <p:spPr>
          <a:xfrm rot="19596969">
            <a:off x="8447599" y="5188817"/>
            <a:ext cx="839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entury"/>
                <a:cs typeface="Century"/>
              </a:rPr>
              <a:t>Posts to</a:t>
            </a:r>
          </a:p>
        </p:txBody>
      </p:sp>
      <p:sp>
        <p:nvSpPr>
          <p:cNvPr id="31" name="Rectangle 30"/>
          <p:cNvSpPr/>
          <p:nvPr>
            <p:custDataLst>
              <p:tags r:id="rId18"/>
            </p:custDataLst>
          </p:nvPr>
        </p:nvSpPr>
        <p:spPr>
          <a:xfrm rot="1247060">
            <a:off x="8612216" y="4434544"/>
            <a:ext cx="829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entury"/>
                <a:cs typeface="Century"/>
              </a:rPr>
              <a:t>Reports</a:t>
            </a:r>
            <a:endParaRPr lang="en-US" sz="14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73471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7D7509-D6FC-9647-B5BF-BBF37B5A6DC4}"/>
              </a:ext>
            </a:extLst>
          </p:cNvPr>
          <p:cNvSpPr/>
          <p:nvPr/>
        </p:nvSpPr>
        <p:spPr>
          <a:xfrm>
            <a:off x="4093696" y="928468"/>
            <a:ext cx="7985760" cy="592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just">
              <a:spcAft>
                <a:spcPts val="120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01858"/>
            <a:ext cx="3603812" cy="605614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-32343" y="2547766"/>
            <a:ext cx="36110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/>
                <a:cs typeface="Century Gothic"/>
              </a:rPr>
              <a:t>Leading Threats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9606" y="205532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Viruses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Trojan Horses / Logic Bombs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Social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Rootkits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Botnets / Zombies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8" descr="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516" y="812205"/>
            <a:ext cx="21240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0" descr="s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716" y="4927005"/>
            <a:ext cx="19192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C:\Documents and Settings\dorr0001\Local Settings\Temporary Internet Files\Content.IE5\YLQZCDAF\MC90024091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316" y="2869605"/>
            <a:ext cx="1811338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C:\Documents and Settings\dorr0001\Local Settings\Temporary Internet Files\Content.IE5\YLQZCDAF\MC90035975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16" y="4469805"/>
            <a:ext cx="1770063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C:\Documents and Settings\dorr0001\Local Settings\Temporary Internet Files\Content.IE5\YLQZCDAF\MC90036298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681" y="4479910"/>
            <a:ext cx="188753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86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7D7509-D6FC-9647-B5BF-BBF37B5A6DC4}"/>
              </a:ext>
            </a:extLst>
          </p:cNvPr>
          <p:cNvSpPr/>
          <p:nvPr/>
        </p:nvSpPr>
        <p:spPr>
          <a:xfrm>
            <a:off x="4093696" y="928468"/>
            <a:ext cx="7985760" cy="592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just">
              <a:spcAft>
                <a:spcPts val="120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01858"/>
            <a:ext cx="3603812" cy="605614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-32343" y="2547766"/>
            <a:ext cx="36110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/>
                <a:cs typeface="Century Gothic"/>
              </a:rPr>
              <a:t>Viruses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9891" y="218507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20624" indent="-384048">
              <a:buFont typeface="Wingdings 2"/>
              <a:buChar char=""/>
              <a:defRPr/>
            </a:pPr>
            <a:r>
              <a:rPr lang="en-US" dirty="0"/>
              <a:t>A virus attaches itself to a program, file, or disk.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en-US" dirty="0"/>
              <a:t>When the program is executed, the virus activates and replicates itself.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en-US" dirty="0"/>
              <a:t>The virus may be benign or malignant but executes its payload at some point (often upon contact).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dirty="0"/>
              <a:t>Viruses can cause computer crashes and loss of data.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en-US" dirty="0"/>
              <a:t>In order to recover or prevent virus attacks: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dirty="0"/>
              <a:t>Avoid potentially unreliable websites/emails.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dirty="0"/>
              <a:t>System Restore.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dirty="0"/>
              <a:t>Re-install operating system.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en-US" dirty="0"/>
              <a:t>Use and maintain anti-virus software.</a:t>
            </a:r>
          </a:p>
          <a:p>
            <a:pPr marL="420624" indent="-384048">
              <a:buFont typeface="Wingdings 2"/>
              <a:buChar char=""/>
              <a:defRPr/>
            </a:pPr>
            <a:endParaRPr lang="en-US" dirty="0"/>
          </a:p>
        </p:txBody>
      </p:sp>
      <p:grpSp>
        <p:nvGrpSpPr>
          <p:cNvPr id="14" name="Group 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0546248" y="1912034"/>
            <a:ext cx="1143000" cy="3962400"/>
            <a:chOff x="6781800" y="1447800"/>
            <a:chExt cx="1143000" cy="3962400"/>
          </a:xfrm>
        </p:grpSpPr>
        <p:sp>
          <p:nvSpPr>
            <p:cNvPr id="15" name="Rectangl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781800" y="1447800"/>
              <a:ext cx="1066800" cy="838200"/>
            </a:xfrm>
            <a:prstGeom prst="rect">
              <a:avLst/>
            </a:prstGeom>
            <a:solidFill>
              <a:srgbClr val="60597B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>
                  <a:solidFill>
                    <a:srgbClr val="FFFFFF"/>
                  </a:solidFill>
                </a:rPr>
                <a:t>Program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16" name="Rectangle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781800" y="2286000"/>
              <a:ext cx="1066800" cy="609600"/>
            </a:xfrm>
            <a:prstGeom prst="rect">
              <a:avLst/>
            </a:prstGeom>
            <a:solidFill>
              <a:srgbClr val="D40E3D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 smtClean="0">
                  <a:solidFill>
                    <a:srgbClr val="FFFFFF"/>
                  </a:solidFill>
                </a:rPr>
                <a:t>Extra Code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7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858000" y="4572000"/>
              <a:ext cx="1066800" cy="838200"/>
            </a:xfrm>
            <a:prstGeom prst="rect">
              <a:avLst/>
            </a:prstGeom>
            <a:solidFill>
              <a:srgbClr val="60597B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FFFF"/>
                  </a:solidFill>
                </a:rPr>
                <a:t>Program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8" name="Line 8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7315200" y="2819400"/>
              <a:ext cx="0" cy="68580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Text Box 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934200" y="3505200"/>
              <a:ext cx="8445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/>
                <a:t>infects</a:t>
              </a:r>
            </a:p>
          </p:txBody>
        </p:sp>
        <p:sp>
          <p:nvSpPr>
            <p:cNvPr id="20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7315200" y="3886200"/>
              <a:ext cx="0" cy="68580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078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7D7509-D6FC-9647-B5BF-BBF37B5A6DC4}"/>
              </a:ext>
            </a:extLst>
          </p:cNvPr>
          <p:cNvSpPr/>
          <p:nvPr/>
        </p:nvSpPr>
        <p:spPr>
          <a:xfrm>
            <a:off x="4093696" y="928468"/>
            <a:ext cx="7985760" cy="592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just">
              <a:spcAft>
                <a:spcPts val="120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01858"/>
            <a:ext cx="3603812" cy="605614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-32343" y="2547766"/>
            <a:ext cx="36110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/>
                <a:cs typeface="Century Gothic"/>
              </a:rPr>
              <a:t>Worms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87849" y="1690599"/>
            <a:ext cx="74687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Century"/>
              </a:rPr>
              <a:t>Independent program that replicates itself and sends copies from computer to computer across network connections.  </a:t>
            </a:r>
            <a:endParaRPr lang="en-US" dirty="0" smtClean="0">
              <a:cs typeface="Century"/>
            </a:endParaRPr>
          </a:p>
          <a:p>
            <a:endParaRPr lang="en-US" dirty="0">
              <a:cs typeface="Century"/>
            </a:endParaRPr>
          </a:p>
          <a:p>
            <a:r>
              <a:rPr lang="en-US" dirty="0">
                <a:cs typeface="Century"/>
              </a:rPr>
              <a:t>Upon arrival, the worm may be activated to replicate. 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705" y="2926924"/>
            <a:ext cx="5197751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1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14705" y="3079324"/>
            <a:ext cx="2511425" cy="3429000"/>
            <a:chOff x="4875213" y="743364"/>
            <a:chExt cx="4167854" cy="5882924"/>
          </a:xfrm>
        </p:grpSpPr>
        <p:sp>
          <p:nvSpPr>
            <p:cNvPr id="22" name="computr1"/>
            <p:cNvSpPr>
              <a:spLocks noEditPoints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867400" y="2971800"/>
              <a:ext cx="1809750" cy="180975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0 h 21600"/>
                <a:gd name="T4" fmla="*/ 2147483647 w 21600"/>
                <a:gd name="T5" fmla="*/ 0 h 21600"/>
                <a:gd name="T6" fmla="*/ 0 w 21600"/>
                <a:gd name="T7" fmla="*/ 2147483647 h 21600"/>
                <a:gd name="T8" fmla="*/ 0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2147483647 w 21600"/>
                <a:gd name="T19" fmla="*/ 2147483647 h 21600"/>
                <a:gd name="T20" fmla="*/ 2147483647 w 21600"/>
                <a:gd name="T21" fmla="*/ 2147483647 h 21600"/>
                <a:gd name="T22" fmla="*/ 2147483647 w 21600"/>
                <a:gd name="T23" fmla="*/ 2147483647 h 21600"/>
                <a:gd name="T24" fmla="*/ 0 w 21600"/>
                <a:gd name="T25" fmla="*/ 2147483647 h 21600"/>
                <a:gd name="T26" fmla="*/ 2147483647 w 21600"/>
                <a:gd name="T27" fmla="*/ 2147483647 h 21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4923 w 21600"/>
                <a:gd name="T43" fmla="*/ 2541 h 21600"/>
                <a:gd name="T44" fmla="*/ 16756 w 21600"/>
                <a:gd name="T45" fmla="*/ 11153 h 21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600" h="21600" extrusionOk="0">
                  <a:moveTo>
                    <a:pt x="16994" y="15388"/>
                  </a:moveTo>
                  <a:lnTo>
                    <a:pt x="16994" y="13553"/>
                  </a:lnTo>
                  <a:lnTo>
                    <a:pt x="19535" y="13553"/>
                  </a:lnTo>
                  <a:lnTo>
                    <a:pt x="19535" y="10729"/>
                  </a:lnTo>
                  <a:lnTo>
                    <a:pt x="19535" y="6776"/>
                  </a:lnTo>
                  <a:lnTo>
                    <a:pt x="19535" y="0"/>
                  </a:lnTo>
                  <a:lnTo>
                    <a:pt x="10800" y="0"/>
                  </a:lnTo>
                  <a:lnTo>
                    <a:pt x="2065" y="0"/>
                  </a:lnTo>
                  <a:lnTo>
                    <a:pt x="2065" y="6776"/>
                  </a:lnTo>
                  <a:lnTo>
                    <a:pt x="2065" y="10729"/>
                  </a:lnTo>
                  <a:lnTo>
                    <a:pt x="2065" y="13553"/>
                  </a:lnTo>
                  <a:lnTo>
                    <a:pt x="4606" y="13553"/>
                  </a:lnTo>
                  <a:lnTo>
                    <a:pt x="4606" y="15388"/>
                  </a:lnTo>
                  <a:lnTo>
                    <a:pt x="0" y="15388"/>
                  </a:lnTo>
                  <a:lnTo>
                    <a:pt x="0" y="216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5388"/>
                  </a:lnTo>
                  <a:lnTo>
                    <a:pt x="16994" y="15388"/>
                  </a:lnTo>
                  <a:close/>
                </a:path>
                <a:path w="21600" h="21600" extrusionOk="0">
                  <a:moveTo>
                    <a:pt x="4606" y="15388"/>
                  </a:moveTo>
                  <a:lnTo>
                    <a:pt x="4606" y="13553"/>
                  </a:lnTo>
                  <a:lnTo>
                    <a:pt x="16994" y="13553"/>
                  </a:lnTo>
                  <a:lnTo>
                    <a:pt x="16994" y="15388"/>
                  </a:lnTo>
                  <a:lnTo>
                    <a:pt x="4606" y="15388"/>
                  </a:lnTo>
                </a:path>
                <a:path w="21600" h="21600" extrusionOk="0">
                  <a:moveTo>
                    <a:pt x="4606" y="11294"/>
                  </a:moveTo>
                  <a:lnTo>
                    <a:pt x="4606" y="2259"/>
                  </a:lnTo>
                  <a:lnTo>
                    <a:pt x="16994" y="2259"/>
                  </a:lnTo>
                  <a:lnTo>
                    <a:pt x="16994" y="11294"/>
                  </a:lnTo>
                  <a:lnTo>
                    <a:pt x="4606" y="11294"/>
                  </a:lnTo>
                  <a:moveTo>
                    <a:pt x="13976" y="17082"/>
                  </a:moveTo>
                  <a:lnTo>
                    <a:pt x="13976" y="16376"/>
                  </a:lnTo>
                  <a:lnTo>
                    <a:pt x="20171" y="16376"/>
                  </a:lnTo>
                  <a:lnTo>
                    <a:pt x="20171" y="17082"/>
                  </a:lnTo>
                  <a:lnTo>
                    <a:pt x="13976" y="17082"/>
                  </a:lnTo>
                </a:path>
              </a:pathLst>
            </a:cu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5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5105400" y="21336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6400800" y="21336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6934200" y="21336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8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6934198" y="2133599"/>
              <a:ext cx="534131" cy="95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9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6934198" y="2438399"/>
              <a:ext cx="534132" cy="1290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0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6934198" y="2792984"/>
              <a:ext cx="646875" cy="112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451726" y="1941513"/>
              <a:ext cx="1420911" cy="633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entury"/>
                  <a:cs typeface="Century"/>
                </a:rPr>
                <a:t>To Joe</a:t>
              </a:r>
            </a:p>
          </p:txBody>
        </p:sp>
        <p:sp>
          <p:nvSpPr>
            <p:cNvPr id="30" name="Text Box 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449533" y="2313527"/>
              <a:ext cx="1548292" cy="633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entury"/>
                  <a:cs typeface="Century"/>
                </a:rPr>
                <a:t>To Ann</a:t>
              </a:r>
            </a:p>
          </p:txBody>
        </p:sp>
        <p:sp>
          <p:nvSpPr>
            <p:cNvPr id="31" name="Text Box 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468330" y="2651761"/>
              <a:ext cx="1506018" cy="633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entury"/>
                  <a:cs typeface="Century"/>
                </a:rPr>
                <a:t>To Bob</a:t>
              </a:r>
            </a:p>
          </p:txBody>
        </p:sp>
        <p:sp>
          <p:nvSpPr>
            <p:cNvPr id="32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438934" y="4876799"/>
              <a:ext cx="2818605" cy="1749489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entury"/>
                  <a:cs typeface="Century"/>
                </a:rPr>
                <a:t>Email List:</a:t>
              </a:r>
            </a:p>
            <a:p>
              <a:pPr algn="ctr"/>
              <a:r>
                <a:rPr lang="en-US" dirty="0" err="1">
                  <a:latin typeface="Century"/>
                  <a:cs typeface="Century"/>
                </a:rPr>
                <a:t>Joe@gmail.com</a:t>
              </a:r>
              <a:endParaRPr lang="en-US" dirty="0">
                <a:latin typeface="Century"/>
                <a:cs typeface="Century"/>
              </a:endParaRPr>
            </a:p>
            <a:p>
              <a:pPr algn="ctr"/>
              <a:r>
                <a:rPr lang="en-US" dirty="0" err="1">
                  <a:latin typeface="Century"/>
                  <a:cs typeface="Century"/>
                </a:rPr>
                <a:t>Ann@yahoo.com</a:t>
              </a:r>
              <a:endParaRPr lang="en-US" dirty="0">
                <a:latin typeface="Century"/>
                <a:cs typeface="Century"/>
              </a:endParaRPr>
            </a:p>
            <a:p>
              <a:pPr algn="ctr"/>
              <a:r>
                <a:rPr lang="en-US" dirty="0" err="1">
                  <a:latin typeface="Century"/>
                  <a:cs typeface="Century"/>
                </a:rPr>
                <a:t>Bob@</a:t>
              </a:r>
              <a:r>
                <a:rPr lang="en-US" dirty="0" err="1" smtClean="0">
                  <a:latin typeface="Century"/>
                  <a:cs typeface="Century"/>
                </a:rPr>
                <a:t>u.edu</a:t>
              </a:r>
              <a:endParaRPr lang="en-US" dirty="0">
                <a:latin typeface="Century"/>
                <a:cs typeface="Century"/>
              </a:endParaRPr>
            </a:p>
          </p:txBody>
        </p:sp>
        <p:pic>
          <p:nvPicPr>
            <p:cNvPr id="33" name="Picture 16" descr="C:\Documents and Settings\lincke\Local Settings\Temporary Internet Files\Content.IE5\1V5C9IBW\MCBD07377_0000[1].wmf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2842" y="743364"/>
              <a:ext cx="1800225" cy="1485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6" descr="C:\Documents and Settings\lincke\Local Settings\Temporary Internet Files\Content.IE5\1V5C9IBW\MCBD07377_0000[1].wmf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31151">
              <a:off x="4875213" y="763588"/>
              <a:ext cx="1800225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797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7D7509-D6FC-9647-B5BF-BBF37B5A6DC4}"/>
              </a:ext>
            </a:extLst>
          </p:cNvPr>
          <p:cNvSpPr/>
          <p:nvPr/>
        </p:nvSpPr>
        <p:spPr>
          <a:xfrm>
            <a:off x="4093696" y="928468"/>
            <a:ext cx="7985760" cy="592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just">
              <a:spcAft>
                <a:spcPts val="120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01858"/>
            <a:ext cx="3603812" cy="605614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3787849" y="1690599"/>
            <a:ext cx="746873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Century"/>
              </a:rPr>
              <a:t>Logic Bomb: </a:t>
            </a:r>
            <a:r>
              <a:rPr lang="en-US" sz="2000" dirty="0">
                <a:cs typeface="Century"/>
              </a:rPr>
              <a:t>Malware logic executes upon certain conditions. The program is often used for otherwise legitimate </a:t>
            </a:r>
            <a:r>
              <a:rPr lang="en-US" sz="2000" dirty="0" smtClean="0">
                <a:cs typeface="Century"/>
              </a:rPr>
              <a:t>reasons.</a:t>
            </a:r>
          </a:p>
          <a:p>
            <a:pPr lvl="1"/>
            <a:r>
              <a:rPr lang="en-US" b="1" dirty="0" smtClean="0">
                <a:cs typeface="Century"/>
              </a:rPr>
              <a:t>Examples:</a:t>
            </a:r>
          </a:p>
          <a:p>
            <a:pPr lvl="1"/>
            <a:r>
              <a:rPr lang="en-US" sz="1600" dirty="0" smtClean="0">
                <a:cs typeface="Century"/>
              </a:rPr>
              <a:t>Software </a:t>
            </a:r>
            <a:r>
              <a:rPr lang="en-US" sz="1600" dirty="0">
                <a:cs typeface="Century"/>
              </a:rPr>
              <a:t>which malfunctions if maintenance fee is not paid.</a:t>
            </a:r>
          </a:p>
          <a:p>
            <a:pPr lvl="1"/>
            <a:r>
              <a:rPr lang="en-US" sz="1600" dirty="0">
                <a:cs typeface="Century"/>
              </a:rPr>
              <a:t>Employee triggers a database erase when he is </a:t>
            </a:r>
            <a:r>
              <a:rPr lang="en-US" sz="1600" dirty="0" smtClean="0">
                <a:cs typeface="Century"/>
              </a:rPr>
              <a:t>fired.</a:t>
            </a:r>
          </a:p>
          <a:p>
            <a:pPr lvl="1"/>
            <a:endParaRPr lang="en-US" sz="1600" dirty="0">
              <a:cs typeface="Century"/>
            </a:endParaRPr>
          </a:p>
          <a:p>
            <a:pPr lvl="1"/>
            <a:endParaRPr lang="en-US" sz="1600" dirty="0">
              <a:cs typeface="Century"/>
            </a:endParaRPr>
          </a:p>
          <a:p>
            <a:r>
              <a:rPr lang="en-US" sz="2400" dirty="0">
                <a:cs typeface="Century"/>
              </a:rPr>
              <a:t>Trojan Horse: </a:t>
            </a:r>
            <a:r>
              <a:rPr lang="en-US" sz="2000" dirty="0">
                <a:cs typeface="Century"/>
              </a:rPr>
              <a:t>Masquerades as a benign program while quietly destroying data or damaging your system</a:t>
            </a:r>
            <a:r>
              <a:rPr lang="en-US" sz="2000" dirty="0" smtClean="0">
                <a:cs typeface="Century"/>
              </a:rPr>
              <a:t>.</a:t>
            </a:r>
          </a:p>
          <a:p>
            <a:pPr lvl="1"/>
            <a:r>
              <a:rPr lang="en-US" b="1" dirty="0" smtClean="0">
                <a:cs typeface="Century"/>
              </a:rPr>
              <a:t>Download </a:t>
            </a:r>
            <a:r>
              <a:rPr lang="en-US" b="1" dirty="0">
                <a:cs typeface="Century"/>
              </a:rPr>
              <a:t>a game</a:t>
            </a:r>
            <a:r>
              <a:rPr lang="en-US" sz="1600" dirty="0">
                <a:cs typeface="Century"/>
              </a:rPr>
              <a:t>: It may be fun but contains hidden code that gathers personal information without your knowledge</a:t>
            </a:r>
            <a:r>
              <a:rPr lang="en-US" sz="2000" dirty="0">
                <a:cs typeface="Century"/>
              </a:rPr>
              <a:t>.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2343" y="2547766"/>
            <a:ext cx="361103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cs typeface="Century Gothic"/>
              </a:rPr>
              <a:t>Logic Bombs and Trojan Horses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5" name="Picture 23" descr="bd0494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572" y="5311162"/>
            <a:ext cx="1600200" cy="149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56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17B8F1A9-8BB6-4AC7-B7B5-D22A0636563E}&quot;/&gt;&lt;isInvalidForFieldText val=&quot;0&quot;/&gt;&lt;Image&gt;&lt;filename val=&quot;C:\Users\geoffrey.dyer\AppData\Local\Temp\CP106481329151140Session\CPTrustFolder106481329151156\PPTImport106481329945187\data\asimages\{17B8F1A9-8BB6-4AC7-B7B5-D22A0636563E}_4.png&quot;/&gt;&lt;left val=&quot;815&quot;/&gt;&lt;top val=&quot;628&quot;/&gt;&lt;width val=&quot;102&quot;/&gt;&lt;height val=&quot;52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2&quot;/&gt;&lt;lineCharCount val=&quot;27&quot;/&gt;&lt;lineCharCount val=&quot;19&quot;/&gt;&lt;/TableIndex&gt;&lt;/ShapeTextInfo&gt;"/>
  <p:tag name="HTML_SHAPEINFO" val="&lt;ThreeDShapeInfo&gt;&lt;uuid val=&quot;{779B61C4-0089-4E67-8485-472AE055F8C1}&quot;/&gt;&lt;isInvalidForFieldText val=&quot;0&quot;/&gt;&lt;Image&gt;&lt;filename val=&quot;C:\Users\geoffrey.dyer\AppData\Local\Temp\CP106481329151140Session\CPTrustFolder106481329151156\PPTImport106481329945187\data\asimages\{779B61C4-0089-4E67-8485-472AE055F8C1}_4.png&quot;/&gt;&lt;left val=&quot;635&quot;/&gt;&lt;top val=&quot;133&quot;/&gt;&lt;width val=&quot;293&quot;/&gt;&lt;height val=&quot;97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79A73F2-71A0-47DF-8E7D-52DB027BE46F}&quot;/&gt;&lt;isInvalidForFieldText val=&quot;0&quot;/&gt;&lt;Image&gt;&lt;filename val=&quot;C:\Users\geoffrey.dyer\Documents\My Adobe Presentations\Security Awareness Primer\data\asimages\{B79A73F2-71A0-47DF-8E7D-52DB027BE46F}.png&quot;/&gt;&lt;left val=&quot;317&quot;/&gt;&lt;top val=&quot;425&quot;/&gt;&lt;width val=&quot;120&quot;/&gt;&lt;height val=&quot;41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9&quot;/&gt;&lt;lineCharCount val=&quot;28&quot;/&gt;&lt;lineCharCount val=&quot;21&quot;/&gt;&lt;/TableIndex&gt;&lt;/ShapeTextInfo&gt;"/>
  <p:tag name="HTML_SHAPEINFO" val="&lt;ThreeDShapeInfo&gt;&lt;uuid val=&quot;{8DD5785D-D62F-42CB-93F8-6F4D74771B35}&quot;/&gt;&lt;isInvalidForFieldText val=&quot;0&quot;/&gt;&lt;Image&gt;&lt;filename val=&quot;C:\Users\geoffrey.dyer\AppData\Local\Temp\CP106481329151140Session\CPTrustFolder106481329151156\PPTImport106481329945187\data\asimages\{8DD5785D-D62F-42CB-93F8-6F4D74771B35}_4.png&quot;/&gt;&lt;left val=&quot;579&quot;/&gt;&lt;top val=&quot;573&quot;/&gt;&lt;width val=&quot;343&quot;/&gt;&lt;height val=&quot;97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2EF410A9-46E5-49A6-A0A0-DA47DF0304E9}&quot;/&gt;&lt;isInvalidForFieldText val=&quot;0&quot;/&gt;&lt;Image&gt;&lt;filename val=&quot;C:\Users\geoffrey.dyer\AppData\Local\Temp\CP106481329151140Session\CPTrustFolder106481329151156\PPTImport106481329945187\data\asimages\{2EF410A9-46E5-49A6-A0A0-DA47DF0304E9}_4.png&quot;/&gt;&lt;left val=&quot;509&quot;/&gt;&lt;top val=&quot;238&quot;/&gt;&lt;width val=&quot;92&quot;/&gt;&lt;height val=&quot;40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A0E12A23-3406-4B93-A9B4-81EADBDA18FA}&quot;/&gt;&lt;isInvalidForFieldText val=&quot;0&quot;/&gt;&lt;Image&gt;&lt;filename val=&quot;C:\Users\geoffrey.dyer\AppData\Local\Temp\CP106481329151140Session\CPTrustFolder106481329151156\PPTImport106481329945187\data\asimages\{A0E12A23-3406-4B93-A9B4-81EADBDA18FA}_4.png&quot;/&gt;&lt;left val=&quot;543&quot;/&gt;&lt;top val=&quot;354&quot;/&gt;&lt;width val=&quot;118&quot;/&gt;&lt;height val=&quot;40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982EA937-6FE6-4E0C-A28D-2253AF16372C}&quot;/&gt;&lt;isInvalidForFieldText val=&quot;0&quot;/&gt;&lt;Image&gt;&lt;filename val=&quot;C:\Users\geoffrey.dyer\AppData\Local\Temp\CP106481329151140Session\CPTrustFolder106481329151156\PPTImport106481329945187\data\asimages\{982EA937-6FE6-4E0C-A28D-2253AF16372C}_4.png&quot;/&gt;&lt;left val=&quot;559&quot;/&gt;&lt;top val=&quot;516&quot;/&gt;&lt;width val=&quot;92&quot;/&gt;&lt;height val=&quot;40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{0567DD18-D1D7-4DBF-B532-9BA4853594F3}&quot;/&gt;&lt;isInvalidForFieldText val=&quot;0&quot;/&gt;&lt;Image&gt;&lt;filename val=&quot;C:\Users\geoffrey.dyer\AppData\Local\Temp\CP106481329151140Session\CPTrustFolder106481329151156\PPTImport106481329945187\data\asimages\{0567DD18-D1D7-4DBF-B532-9BA4853594F3}_4.png&quot;/&gt;&lt;left val=&quot;576&quot;/&gt;&lt;top val=&quot;436&quot;/&gt;&lt;width val=&quot;91&quot;/&gt;&lt;height val=&quot;40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3AFDFC5-3A2E-4436-91B9-9AC48F1C9B8C}&quot;/&gt;&lt;isInvalidForFieldText val=&quot;0&quot;/&gt;&lt;Image&gt;&lt;filename val=&quot;C:\Users\geoffrey.dyer\AppData\Local\Temp\CP106481329151140Session\CPTrustFolder106481329151156\PPTImport106481329945187\data\asimages\{E3AFDFC5-3A2E-4436-91B9-9AC48F1C9B8C}_6.png&quot;/&gt;&lt;left val=&quot;747&quot;/&gt;&lt;top val=&quot;167&quot;/&gt;&lt;width val=&quot;124&quot;/&gt;&lt;height val=&quot;417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PRESENTER_SHAPEINFO" val="&lt;ThreeDShapeInfo&gt;&lt;uuid val=&quot;{24BE5D67-0D89-4CC8-9340-6B7F8FC86AF0}&quot;/&gt;&lt;isInvalidForFieldText val=&quot;0&quot;/&gt;&lt;Image&gt;&lt;filename val=&quot;C:\Users\geoffrey.dyer\AppData\Local\Temp\CP106481329151140Session\CPTrustFolder106481329151156\PPTImport106481329945187\data\asimages\{24BE5D67-0D89-4CC8-9340-6B7F8FC86AF0}_4.png&quot;/&gt;&lt;left val=&quot;-24&quot;/&gt;&lt;top val=&quot;102&quot;/&gt;&lt;width val=&quot;785&quot;/&gt;&lt;height val=&quot;79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8&quot;/&gt;&lt;lineCharCount val=&quot;1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8&quot;/&gt;&lt;lineCharCount val=&quot;1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8813195-ADC0-4CD5-84D5-FBA561FF3E54}&quot;/&gt;&lt;isInvalidForFieldText val=&quot;0&quot;/&gt;&lt;Image&gt;&lt;filename val=&quot;C:\Users\geoffrey.dyer\AppData\Local\Temp\CP106481329151140Session\CPTrustFolder106481329151156\PPTImport106481329945187\data\asimages\{18813195-ADC0-4CD5-84D5-FBA561FF3E54}_7.png&quot;/&gt;&lt;left val=&quot;81&quot;/&gt;&lt;top val=&quot;236&quot;/&gt;&lt;width val=&quot;280&quot;/&gt;&lt;height val=&quot;398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9&quot;/&gt;&lt;lineCharCount val=&quot;16&quot;/&gt;&lt;lineCharCount val=&quot;19&quot;/&gt;&lt;lineCharCount val=&quot;15&quot;/&gt;&lt;/TableIndex&gt;&lt;/ShapeTextInfo&gt;"/>
  <p:tag name="HTML_SHAPEINFO" val="&lt;ThreeDShapeInfo&gt;&lt;uuid val=&quot;{803F008D-FE84-4763-819B-8F29E4D38580}&quot;/&gt;&lt;isInvalidForFieldText val=&quot;0&quot;/&gt;&lt;Image&gt;&lt;filename val=&quot;C:\Users\geoffrey.dyer\AppData\Local\Temp\CP106481329151140Session\CPTrustFolder106481329151156\PPTImport106481329945187\data\asimages\{803F008D-FE84-4763-819B-8F29E4D38580}_4.png&quot;/&gt;&lt;left val=&quot;243&quot;/&gt;&lt;top val=&quot;205&quot;/&gt;&lt;width val=&quot;227&quot;/&gt;&lt;height val=&quot;128&quot;/&gt;&lt;hasText val=&quot;1&quot;/&gt;&lt;/Image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2&quot;/&gt;&lt;lineCharCount val=&quot;14&quot;/&gt;&lt;lineCharCount val=&quot;14&quot;/&gt;&lt;lineCharCount val=&quot;9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2&quot;/&gt;&lt;lineCharCount val=&quot;14&quot;/&gt;&lt;lineCharCount val=&quot;11&quot;/&gt;&lt;lineCharCount val=&quot;16&quot;/&gt;&lt;lineCharCount val=&quot;13&quot;/&gt;&lt;lineCharCount val=&quot;9&quot;/&gt;&lt;/TableIndex&gt;&lt;/ShapeTextInfo&gt;"/>
  <p:tag name="HTML_SHAPEINFO" val="&lt;ThreeDShapeInfo&gt;&lt;uuid val=&quot;{6F78ADBE-5A53-4FA5-9D1A-AA317DBB5BE1}&quot;/&gt;&lt;isInvalidForFieldText val=&quot;0&quot;/&gt;&lt;Image&gt;&lt;filename val=&quot;C:\Users\geoffrey.dyer\AppData\Local\Temp\CP106481329151140Session\CPTrustFolder106481329151156\PPTImport106481329945187\data\asimages\{6F78ADBE-5A53-4FA5-9D1A-AA317DBB5BE1}_9.png&quot;/&gt;&lt;left val=&quot;119&quot;/&gt;&lt;top val=&quot;255&quot;/&gt;&lt;width val=&quot;170&quot;/&gt;&lt;height val=&quot;195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7&quot;/&gt;&lt;lineCharCount val=&quot;13&quot;/&gt;&lt;lineCharCount val=&quot;11&quot;/&gt;&lt;lineCharCount val=&quot;13&quot;/&gt;&lt;lineCharCount val=&quot;13&quot;/&gt;&lt;/TableIndex&gt;&lt;/ShapeTextInfo&gt;"/>
  <p:tag name="HTML_SHAPEINFO" val="&lt;ThreeDShapeInfo&gt;&lt;uuid val=&quot;{448B2BE5-32F8-4590-B672-3D554415E4EE}&quot;/&gt;&lt;isInvalidForFieldText val=&quot;0&quot;/&gt;&lt;Image&gt;&lt;filename val=&quot;C:\Users\geoffrey.dyer\AppData\Local\Temp\CP106481329151140Session\CPTrustFolder106481329151156\PPTImport106481329945187\data\asimages\{448B2BE5-32F8-4590-B672-3D554415E4EE}_9.png&quot;/&gt;&lt;left val=&quot;583&quot;/&gt;&lt;top val=&quot;198&quot;/&gt;&lt;width val=&quot;217&quot;/&gt;&lt;height val=&quot;148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6&quot;/&gt;&lt;lineCharCount val=&quot;16&quot;/&gt;&lt;lineCharCount val=&quot;19&quot;/&gt;&lt;lineCharCount val=&quot;12&quot;/&gt;&lt;lineCharCount val=&quot;16&quot;/&gt;&lt;/TableIndex&gt;&lt;/ShapeTextInfo&gt;"/>
  <p:tag name="HTML_SHAPEINFO" val="&lt;ThreeDShapeInfo&gt;&lt;uuid val=&quot;{1C779E4D-8E6B-458B-8EBE-C92152C51E0A}&quot;/&gt;&lt;isInvalidForFieldText val=&quot;0&quot;/&gt;&lt;Image&gt;&lt;filename val=&quot;C:\Users\geoffrey.dyer\AppData\Local\Temp\CP106481329151140Session\CPTrustFolder106481329151156\PPTImport106481329945187\data\asimages\{1C779E4D-8E6B-458B-8EBE-C92152C51E0A}_4.png&quot;/&gt;&lt;left val=&quot;51&quot;/&gt;&lt;top val=&quot;357&quot;/&gt;&lt;width val=&quot;231&quot;/&gt;&lt;height val=&quot;148&quot;/&gt;&lt;hasText val=&quot;1&quot;/&gt;&lt;/Image&gt;&lt;/ThreeDShape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1&quot;/&gt;&lt;lineCharCount val=&quot;15&quot;/&gt;&lt;lineCharCount val=&quot;15&quot;/&gt;&lt;lineCharCount val=&quot;9&quot;/&gt;&lt;lineCharCount val=&quot;12&quot;/&gt;&lt;/TableIndex&gt;&lt;/ShapeTextInfo&gt;"/>
  <p:tag name="HTML_SHAPEINFO" val="&lt;ThreeDShapeInfo&gt;&lt;uuid val=&quot;{7EBA8A69-8A07-4EAC-8D08-50645656C2C1}&quot;/&gt;&lt;isInvalidForFieldText val=&quot;0&quot;/&gt;&lt;Image&gt;&lt;filename val=&quot;C:\Users\geoffrey.dyer\AppData\Local\Temp\CP106481329151140Session\CPTrustFolder106481329151156\PPTImport106481329945187\data\asimages\{7EBA8A69-8A07-4EAC-8D08-50645656C2C1}_9.png&quot;/&gt;&lt;left val=&quot;327&quot;/&gt;&lt;top val=&quot;295&quot;/&gt;&lt;width val=&quot;186&quot;/&gt;&lt;height val=&quot;187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9&quot;/&gt;&lt;lineCharCount val=&quot;5&quot;/&gt;&lt;lineCharCount val=&quot;7&quot;/&gt;&lt;lineCharCount val=&quot;9&quot;/&gt;&lt;lineCharCount val=&quot;9&quot;/&gt;&lt;/TableIndex&gt;&lt;/ShapeTextInfo&gt;"/>
  <p:tag name="HTML_SHAPEINFO" val="&lt;ThreeDShapeInfo&gt;&lt;uuid val=&quot;{BEB1A68C-A8B7-48B4-8FF4-7AD7216DDAFE}&quot;/&gt;&lt;isInvalidForFieldText val=&quot;0&quot;/&gt;&lt;Image&gt;&lt;filename val=&quot;C:\Users\geoffrey.dyer\AppData\Local\Temp\CP106481329151140Session\CPTrustFolder106481329151156\PPTImport106481329945187\data\asimages\{BEB1A68C-A8B7-48B4-8FF4-7AD7216DDAFE}_9.png&quot;/&gt;&lt;left val=&quot;527&quot;/&gt;&lt;top val=&quot;415&quot;/&gt;&lt;width val=&quot;171&quot;/&gt;&lt;height val=&quot;154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2&quot;/&gt;&lt;lineCharCount val=&quot;10&quot;/&gt;&lt;lineCharCount val=&quot;5&quot;/&gt;&lt;lineCharCount val=&quot;8&quot;/&gt;&lt;/TableIndex&gt;&lt;/ShapeTextInfo&gt;"/>
  <p:tag name="HTML_SHAPEINFO" val="&lt;ThreeDShapeInfo&gt;&lt;uuid val=&quot;{C54BEB55-9D54-44D5-9E27-08BE47016E30}&quot;/&gt;&lt;isInvalidForFieldText val=&quot;0&quot;/&gt;&lt;Image&gt;&lt;filename val=&quot;C:\Users\geoffrey.dyer\AppData\Local\Temp\CP106481329151140Session\CPTrustFolder106481329151156\PPTImport106481329945187\data\asimages\{C54BEB55-9D54-44D5-9E27-08BE47016E30}_9.png&quot;/&gt;&lt;left val=&quot;742&quot;/&gt;&lt;top val=&quot;351&quot;/&gt;&lt;width val=&quot;187&quot;/&gt;&lt;height val=&quot;129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0&quot;/&gt;&lt;lineCharCount val=&quot;21&quot;/&gt;&lt;/TableIndex&gt;&lt;/ShapeTextInfo&gt;"/>
  <p:tag name="HTML_SHAPEINFO" val="&lt;ThreeDShapeInfo&gt;&lt;uuid val=&quot;{230DC7E0-3C13-4017-A605-EFFC91A50EE9}&quot;/&gt;&lt;isInvalidForFieldText val=&quot;0&quot;/&gt;&lt;Image&gt;&lt;filename val=&quot;C:\Users\geoffrey.dyer\AppData\Local\Temp\CP106481329151140Session\CPTrustFolder106481329151156\PPTImport106481329945187\data\asimages\{230DC7E0-3C13-4017-A605-EFFC91A50EE9}_14.png&quot;/&gt;&lt;left val=&quot;531&quot;/&gt;&lt;top val=&quot;504&quot;/&gt;&lt;width val=&quot;251&quot;/&gt;&lt;height val=&quot;80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6C2B37F7-9687-46CA-B4E1-142032CD465A}&quot;/&gt;&lt;isInvalidForFieldText val=&quot;0&quot;/&gt;&lt;Image&gt;&lt;filename val=&quot;C:\Users\geoffrey.dyer\AppData\Local\Temp\CP106481329151140Session\CPTrustFolder106481329151156\PPTImport106481329945187\data\asimages\{6C2B37F7-9687-46CA-B4E1-142032CD465A}_14.png&quot;/&gt;&lt;left val=&quot;755&quot;/&gt;&lt;top val=&quot;524&quot;/&gt;&lt;width val=&quot;159&quot;/&gt;&lt;height val=&quot;52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6F1B1F39-2DD2-430D-974C-E6340F5B5AE5}&quot;/&gt;&lt;isInvalidForFieldText val=&quot;0&quot;/&gt;&lt;Image&gt;&lt;filename val=&quot;C:\Users\geoffrey.dyer\AppData\Local\Temp\CP106481329151140Session\CPTrustFolder106481329151156\PPTImport106481329945187\data\asimages\{6F1B1F39-2DD2-430D-974C-E6340F5B5AE5}_28.png&quot;/&gt;&lt;left val=&quot;668&quot;/&gt;&lt;top val=&quot;232&quot;/&gt;&lt;width val=&quot;169&quot;/&gt;&lt;height val=&quot;85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17&quot;/&gt;&lt;/TableIndex&gt;&lt;/ShapeTextInfo&gt;"/>
  <p:tag name="HTML_SHAPEINFO" val="&lt;ThreeDShapeInfo&gt;&lt;uuid val=&quot;{CFC1846E-D246-4DDE-AAB4-82EE0143C13C}&quot;/&gt;&lt;isInvalidForFieldText val=&quot;0&quot;/&gt;&lt;Image&gt;&lt;filename val=&quot;C:\Users\geoffrey.dyer\AppData\Local\Temp\CP106481329151140Session\CPTrustFolder106481329151156\PPTImport106481329945187\data\asimages\{CFC1846E-D246-4DDE-AAB4-82EE0143C13C}_28.png&quot;/&gt;&lt;left val=&quot;656&quot;/&gt;&lt;top val=&quot;396&quot;/&gt;&lt;width val=&quot;288&quot;/&gt;&lt;height val=&quot;94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22&quot;/&gt;&lt;lineCharCount val=&quot;14&quot;/&gt;&lt;lineCharCount val=&quot;16&quot;/&gt;&lt;lineCharCount val=&quot;18&quot;/&gt;&lt;lineCharCount val=&quot;22&quot;/&gt;&lt;lineCharCount val=&quot;1&quot;/&gt;&lt;lineCharCount val=&quot;1&quot;/&gt;&lt;lineCharCount val=&quot;20&quot;/&gt;&lt;lineCharCount val=&quot;22&quot;/&gt;&lt;lineCharCount val=&quot;19&quot;/&gt;&lt;/TableIndex&gt;&lt;/ShapeTextInfo&gt;"/>
  <p:tag name="HTML_SHAPEINFO" val="&lt;ThreeDShapeInfo&gt;&lt;uuid val=&quot;{52CE957F-8E95-443C-A8C5-FFED863E8C94}&quot;/&gt;&lt;isInvalidForFieldText val=&quot;0&quot;/&gt;&lt;Image&gt;&lt;filename val=&quot;C:\Users\geoffrey.dyer\AppData\Local\Temp\CP106481329151140Session\CPTrustFolder106481329151156\PPTImport106481329945187\data\asimages\{52CE957F-8E95-443C-A8C5-FFED863E8C94}_4.png&quot;/&gt;&lt;left val=&quot;644&quot;/&gt;&lt;top val=&quot;247&quot;/&gt;&lt;width val=&quot;295&quot;/&gt;&lt;height val=&quot;321&quot;/&gt;&lt;hasText val=&quot;1&quot;/&gt;&lt;/Image&gt;&lt;/ThreeDShape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E1A3C8E-8233-4597-BB90-135BC7FDCD22}&quot;/&gt;&lt;isInvalidForFieldText val=&quot;1&quot;/&gt;&lt;Image&gt;&lt;filename val=&quot;C:\Users\geoffrey.dyer\Documents\My Adobe Presentations\Security Awareness Primer\data\asimages\{CE1A3C8E-8233-4597-BB90-135BC7FDCD22}_29_S.png&quot;/&gt;&lt;left val=&quot;83&quot;/&gt;&lt;top val=&quot;279&quot;/&gt;&lt;width val=&quot;102&quot;/&gt;&lt;height val=&quot;100&quot;/&gt;&lt;hasText val=&quot;0&quot;/&gt;&lt;/Image&gt;&lt;Image&gt;&lt;filename val=&quot;C:\Users\geoffrey.dyer\Documents\My Adobe Presentations\Security Awareness Primer\data\asimages\{CE1A3C8E-8233-4597-BB90-135BC7FDCD22}_29_T.png&quot;/&gt;&lt;left val=&quot;95&quot;/&gt;&lt;top val=&quot;281&quot;/&gt;&lt;width val=&quot;78&quot;/&gt;&lt;height val=&quot;9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5&quot;/&gt;&lt;lineCharCount val=&quot;22&quot;/&gt;&lt;lineCharCount val=&quot;26&quot;/&gt;&lt;lineCharCount val=&quot;5&quot;/&gt;&lt;/TableIndex&gt;&lt;/ShapeTextInfo&gt;"/>
  <p:tag name="HTML_SHAPEINFO" val="&lt;ThreeDShapeInfo&gt;&lt;uuid val=&quot;{FD0BCFBF-3FEB-468C-B7F3-E3773D5EBD0F}&quot;/&gt;&lt;isInvalidForFieldText val=&quot;0&quot;/&gt;&lt;Image&gt;&lt;filename val=&quot;C:\Users\geoffrey.dyer\AppData\Local\Temp\CP106481329151140Session\CPTrustFolder106481329151156\PPTImport106481329945187\data\asimages\{FD0BCFBF-3FEB-468C-B7F3-E3773D5EBD0F}_4.png&quot;/&gt;&lt;left val=&quot;131&quot;/&gt;&lt;top val=&quot;541&quot;/&gt;&lt;width val=&quot;284&quot;/&gt;&lt;height val=&quot;14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1_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389</TotalTime>
  <Words>1371</Words>
  <Application>Microsoft Office PowerPoint</Application>
  <PresentationFormat>Widescreen</PresentationFormat>
  <Paragraphs>256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ＭＳ Ｐゴシック</vt:lpstr>
      <vt:lpstr>arial</vt:lpstr>
      <vt:lpstr>arial</vt:lpstr>
      <vt:lpstr>Bookman Old Style</vt:lpstr>
      <vt:lpstr>Calibri</vt:lpstr>
      <vt:lpstr>Century</vt:lpstr>
      <vt:lpstr>Century Gothic</vt:lpstr>
      <vt:lpstr>Cooper Black</vt:lpstr>
      <vt:lpstr>Courier New</vt:lpstr>
      <vt:lpstr>Wingdings</vt:lpstr>
      <vt:lpstr>Wingdings 2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Aman Jain</cp:lastModifiedBy>
  <cp:revision>47</cp:revision>
  <dcterms:created xsi:type="dcterms:W3CDTF">2022-06-10T04:56:19Z</dcterms:created>
  <dcterms:modified xsi:type="dcterms:W3CDTF">2022-07-04T05:02:29Z</dcterms:modified>
</cp:coreProperties>
</file>